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 id="2147483651" r:id="rId5"/>
  </p:sldMasterIdLst>
  <p:notesMasterIdLst>
    <p:notesMasterId r:id="rId57"/>
  </p:notesMasterIdLst>
  <p:handoutMasterIdLst>
    <p:handoutMasterId r:id="rId58"/>
  </p:handoutMasterIdLst>
  <p:sldIdLst>
    <p:sldId id="800" r:id="rId6"/>
    <p:sldId id="802" r:id="rId7"/>
    <p:sldId id="812" r:id="rId8"/>
    <p:sldId id="803" r:id="rId9"/>
    <p:sldId id="850" r:id="rId10"/>
    <p:sldId id="804" r:id="rId11"/>
    <p:sldId id="814" r:id="rId12"/>
    <p:sldId id="851" r:id="rId13"/>
    <p:sldId id="852" r:id="rId14"/>
    <p:sldId id="853" r:id="rId15"/>
    <p:sldId id="856" r:id="rId16"/>
    <p:sldId id="857" r:id="rId17"/>
    <p:sldId id="858" r:id="rId18"/>
    <p:sldId id="859" r:id="rId19"/>
    <p:sldId id="860" r:id="rId20"/>
    <p:sldId id="861" r:id="rId21"/>
    <p:sldId id="862" r:id="rId22"/>
    <p:sldId id="863" r:id="rId23"/>
    <p:sldId id="864" r:id="rId24"/>
    <p:sldId id="865" r:id="rId25"/>
    <p:sldId id="866" r:id="rId26"/>
    <p:sldId id="867" r:id="rId27"/>
    <p:sldId id="868" r:id="rId28"/>
    <p:sldId id="869" r:id="rId29"/>
    <p:sldId id="870" r:id="rId30"/>
    <p:sldId id="872" r:id="rId31"/>
    <p:sldId id="871" r:id="rId32"/>
    <p:sldId id="882" r:id="rId33"/>
    <p:sldId id="883" r:id="rId34"/>
    <p:sldId id="811" r:id="rId35"/>
    <p:sldId id="890" r:id="rId36"/>
    <p:sldId id="892" r:id="rId37"/>
    <p:sldId id="880" r:id="rId38"/>
    <p:sldId id="885" r:id="rId39"/>
    <p:sldId id="881" r:id="rId40"/>
    <p:sldId id="884" r:id="rId41"/>
    <p:sldId id="874" r:id="rId42"/>
    <p:sldId id="893" r:id="rId43"/>
    <p:sldId id="886" r:id="rId44"/>
    <p:sldId id="875" r:id="rId45"/>
    <p:sldId id="887" r:id="rId46"/>
    <p:sldId id="879" r:id="rId47"/>
    <p:sldId id="888" r:id="rId48"/>
    <p:sldId id="876" r:id="rId49"/>
    <p:sldId id="889" r:id="rId50"/>
    <p:sldId id="895" r:id="rId51"/>
    <p:sldId id="877" r:id="rId52"/>
    <p:sldId id="894" r:id="rId53"/>
    <p:sldId id="878" r:id="rId54"/>
    <p:sldId id="896" r:id="rId55"/>
    <p:sldId id="807" r:id="rId56"/>
  </p:sldIdLst>
  <p:sldSz cx="9144000" cy="6858000" type="letter"/>
  <p:notesSz cx="6864350" cy="9150350"/>
  <p:defaultTextStyle>
    <a:defPPr>
      <a:defRPr lang="en-US"/>
    </a:defPPr>
    <a:lvl1pPr algn="l" rtl="0" eaLnBrk="0" fontAlgn="base" hangingPunct="0">
      <a:spcBef>
        <a:spcPct val="0"/>
      </a:spcBef>
      <a:spcAft>
        <a:spcPct val="0"/>
      </a:spcAft>
      <a:defRPr sz="1400" i="1" u="sng" kern="1200">
        <a:solidFill>
          <a:srgbClr val="003366"/>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0"/>
      </a:spcBef>
      <a:spcAft>
        <a:spcPct val="0"/>
      </a:spcAft>
      <a:defRPr sz="1400" i="1" u="sng" kern="1200">
        <a:solidFill>
          <a:srgbClr val="003366"/>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0"/>
      </a:spcBef>
      <a:spcAft>
        <a:spcPct val="0"/>
      </a:spcAft>
      <a:defRPr sz="1400" i="1" u="sng" kern="1200">
        <a:solidFill>
          <a:srgbClr val="003366"/>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0"/>
      </a:spcBef>
      <a:spcAft>
        <a:spcPct val="0"/>
      </a:spcAft>
      <a:defRPr sz="1400" i="1" u="sng" kern="1200">
        <a:solidFill>
          <a:srgbClr val="003366"/>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0"/>
      </a:spcBef>
      <a:spcAft>
        <a:spcPct val="0"/>
      </a:spcAft>
      <a:defRPr sz="1400" i="1" u="sng" kern="1200">
        <a:solidFill>
          <a:srgbClr val="003366"/>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sz="1400" i="1" u="sng" kern="1200">
        <a:solidFill>
          <a:srgbClr val="003366"/>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sz="1400" i="1" u="sng" kern="1200">
        <a:solidFill>
          <a:srgbClr val="003366"/>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sz="1400" i="1" u="sng" kern="1200">
        <a:solidFill>
          <a:srgbClr val="003366"/>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sz="1400" i="1" u="sng" kern="1200">
        <a:solidFill>
          <a:srgbClr val="003366"/>
        </a:solidFill>
        <a:latin typeface="Times New Roman" panose="02020603050405020304" pitchFamily="18" charset="0"/>
        <a:ea typeface="新細明體" panose="02020500000000000000" pitchFamily="18" charset="-120"/>
        <a:cs typeface="+mn-cs"/>
      </a:defRPr>
    </a:lvl9pPr>
  </p:defaultTextStyle>
  <p:extLst>
    <p:ext uri="{521415D9-36F7-43E2-AB2F-B90AF26B5E84}">
      <p14:sectionLst xmlns:p14="http://schemas.microsoft.com/office/powerpoint/2010/main">
        <p14:section name="Introduction" id="{4933FFEE-90E7-45D8-995E-2512E5E227C5}">
          <p14:sldIdLst>
            <p14:sldId id="800"/>
            <p14:sldId id="802"/>
            <p14:sldId id="812"/>
            <p14:sldId id="803"/>
            <p14:sldId id="850"/>
          </p14:sldIdLst>
        </p14:section>
        <p14:section name="Problem Definition" id="{0969F6D3-6318-45B2-BAF9-E1A737688E8B}">
          <p14:sldIdLst>
            <p14:sldId id="804"/>
            <p14:sldId id="814"/>
            <p14:sldId id="851"/>
            <p14:sldId id="852"/>
            <p14:sldId id="853"/>
          </p14:sldIdLst>
        </p14:section>
        <p14:section name="Proposed Solution" id="{38C3366B-29A0-482B-AC6C-52CF7FF0A804}">
          <p14:sldIdLst>
            <p14:sldId id="856"/>
            <p14:sldId id="857"/>
            <p14:sldId id="858"/>
            <p14:sldId id="859"/>
            <p14:sldId id="860"/>
            <p14:sldId id="861"/>
            <p14:sldId id="862"/>
            <p14:sldId id="863"/>
            <p14:sldId id="864"/>
            <p14:sldId id="865"/>
            <p14:sldId id="866"/>
            <p14:sldId id="867"/>
          </p14:sldIdLst>
        </p14:section>
        <p14:section name="ORTADAN YARDIM" id="{02497400-62DD-4DCD-936A-5CA706ED2DD9}">
          <p14:sldIdLst>
            <p14:sldId id="868"/>
            <p14:sldId id="869"/>
            <p14:sldId id="870"/>
            <p14:sldId id="872"/>
            <p14:sldId id="871"/>
            <p14:sldId id="882"/>
            <p14:sldId id="883"/>
          </p14:sldIdLst>
        </p14:section>
        <p14:section name="Results" id="{36413CA4-B149-45C2-9A13-BADA8043DB0E}">
          <p14:sldIdLst>
            <p14:sldId id="811"/>
            <p14:sldId id="890"/>
            <p14:sldId id="892"/>
            <p14:sldId id="880"/>
            <p14:sldId id="885"/>
            <p14:sldId id="881"/>
            <p14:sldId id="884"/>
            <p14:sldId id="874"/>
            <p14:sldId id="893"/>
            <p14:sldId id="886"/>
            <p14:sldId id="875"/>
            <p14:sldId id="887"/>
            <p14:sldId id="879"/>
            <p14:sldId id="888"/>
            <p14:sldId id="876"/>
            <p14:sldId id="889"/>
            <p14:sldId id="895"/>
            <p14:sldId id="877"/>
            <p14:sldId id="894"/>
            <p14:sldId id="878"/>
          </p14:sldIdLst>
        </p14:section>
        <p14:section name="Conclusion" id="{F959C379-B603-4CC7-8A40-A329916F3025}">
          <p14:sldIdLst>
            <p14:sldId id="896"/>
            <p14:sldId id="80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2">
          <p15:clr>
            <a:srgbClr val="A4A3A4"/>
          </p15:clr>
        </p15:guide>
        <p15:guide id="2" pos="216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C7753-F0F6-47C8-AF6F-A4B62934FF5B}" v="15037" dt="2022-05-27T05:59:29.729"/>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1186" y="62"/>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2"/>
        <p:guide pos="216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B767D1D-132D-4413-A2D3-052E90D81FA1}"/>
              </a:ext>
            </a:extLst>
          </p:cNvPr>
          <p:cNvSpPr>
            <a:spLocks noGrp="1" noChangeArrowheads="1"/>
          </p:cNvSpPr>
          <p:nvPr>
            <p:ph type="hdr" sz="quarter"/>
          </p:nvPr>
        </p:nvSpPr>
        <p:spPr bwMode="auto">
          <a:xfrm>
            <a:off x="0" y="-1588"/>
            <a:ext cx="2974975" cy="458788"/>
          </a:xfrm>
          <a:prstGeom prst="rect">
            <a:avLst/>
          </a:prstGeom>
          <a:noFill/>
          <a:ln w="9525">
            <a:noFill/>
            <a:miter lim="800000"/>
            <a:headEnd/>
            <a:tailEnd/>
          </a:ln>
          <a:effectLst/>
        </p:spPr>
        <p:txBody>
          <a:bodyPr vert="horz" wrap="square" lIns="18981" tIns="0" rIns="18981" bIns="0" numCol="1" anchor="t" anchorCtr="0" compatLnSpc="1">
            <a:prstTxWarp prst="textNoShape">
              <a:avLst/>
            </a:prstTxWarp>
          </a:bodyPr>
          <a:lstStyle>
            <a:lvl1pPr defTabSz="909638" eaLnBrk="0" hangingPunct="0">
              <a:defRPr sz="1000" u="none">
                <a:solidFill>
                  <a:schemeClr val="tx1"/>
                </a:solidFill>
              </a:defRPr>
            </a:lvl1pPr>
          </a:lstStyle>
          <a:p>
            <a:pPr>
              <a:defRPr/>
            </a:pPr>
            <a:endParaRPr lang="en-US" altLang="zh-TW"/>
          </a:p>
        </p:txBody>
      </p:sp>
      <p:sp>
        <p:nvSpPr>
          <p:cNvPr id="2051" name="Rectangle 3">
            <a:extLst>
              <a:ext uri="{FF2B5EF4-FFF2-40B4-BE49-F238E27FC236}">
                <a16:creationId xmlns:a16="http://schemas.microsoft.com/office/drawing/2014/main" id="{2727E547-1634-4ED0-8511-C31FAC354AFE}"/>
              </a:ext>
            </a:extLst>
          </p:cNvPr>
          <p:cNvSpPr>
            <a:spLocks noGrp="1" noChangeArrowheads="1"/>
          </p:cNvSpPr>
          <p:nvPr>
            <p:ph type="dt" idx="1"/>
          </p:nvPr>
        </p:nvSpPr>
        <p:spPr bwMode="auto">
          <a:xfrm>
            <a:off x="3889375" y="-1588"/>
            <a:ext cx="2974975" cy="458788"/>
          </a:xfrm>
          <a:prstGeom prst="rect">
            <a:avLst/>
          </a:prstGeom>
          <a:noFill/>
          <a:ln w="9525">
            <a:noFill/>
            <a:miter lim="800000"/>
            <a:headEnd/>
            <a:tailEnd/>
          </a:ln>
          <a:effectLst/>
        </p:spPr>
        <p:txBody>
          <a:bodyPr vert="horz" wrap="square" lIns="18981" tIns="0" rIns="18981" bIns="0" numCol="1" anchor="t" anchorCtr="0" compatLnSpc="1">
            <a:prstTxWarp prst="textNoShape">
              <a:avLst/>
            </a:prstTxWarp>
          </a:bodyPr>
          <a:lstStyle>
            <a:lvl1pPr algn="r" defTabSz="909638" eaLnBrk="0" hangingPunct="0">
              <a:defRPr sz="1000" u="none">
                <a:solidFill>
                  <a:schemeClr val="tx1"/>
                </a:solidFill>
              </a:defRPr>
            </a:lvl1pPr>
          </a:lstStyle>
          <a:p>
            <a:pPr>
              <a:defRPr/>
            </a:pPr>
            <a:endParaRPr lang="en-US" altLang="zh-TW"/>
          </a:p>
        </p:txBody>
      </p:sp>
      <p:sp>
        <p:nvSpPr>
          <p:cNvPr id="15364" name="Rectangle 4">
            <a:extLst>
              <a:ext uri="{FF2B5EF4-FFF2-40B4-BE49-F238E27FC236}">
                <a16:creationId xmlns:a16="http://schemas.microsoft.com/office/drawing/2014/main" id="{B3B7EEB0-6DDD-4CC9-9F38-5D4869F9008F}"/>
              </a:ext>
            </a:extLst>
          </p:cNvPr>
          <p:cNvSpPr>
            <a:spLocks noGrp="1" noRot="1" noChangeAspect="1" noChangeArrowheads="1" noTextEdit="1"/>
          </p:cNvSpPr>
          <p:nvPr>
            <p:ph type="sldImg" idx="2"/>
          </p:nvPr>
        </p:nvSpPr>
        <p:spPr bwMode="auto">
          <a:xfrm>
            <a:off x="1155700" y="695325"/>
            <a:ext cx="4554538" cy="34163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5AC0DA48-5EA4-472C-90EE-0A83462E1013}"/>
              </a:ext>
            </a:extLst>
          </p:cNvPr>
          <p:cNvSpPr>
            <a:spLocks noGrp="1" noChangeArrowheads="1"/>
          </p:cNvSpPr>
          <p:nvPr>
            <p:ph type="body" sz="quarter" idx="3"/>
          </p:nvPr>
        </p:nvSpPr>
        <p:spPr bwMode="auto">
          <a:xfrm>
            <a:off x="912813" y="4346575"/>
            <a:ext cx="5038725" cy="4116388"/>
          </a:xfrm>
          <a:prstGeom prst="rect">
            <a:avLst/>
          </a:prstGeom>
          <a:noFill/>
          <a:ln w="9525">
            <a:noFill/>
            <a:miter lim="800000"/>
            <a:headEnd/>
            <a:tailEnd/>
          </a:ln>
          <a:effectLst/>
        </p:spPr>
        <p:txBody>
          <a:bodyPr vert="horz" wrap="square" lIns="91743" tIns="45872" rIns="91743" bIns="45872"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2054" name="Rectangle 6">
            <a:extLst>
              <a:ext uri="{FF2B5EF4-FFF2-40B4-BE49-F238E27FC236}">
                <a16:creationId xmlns:a16="http://schemas.microsoft.com/office/drawing/2014/main" id="{28950D6E-8BE5-40FA-9C96-6715329C87BC}"/>
              </a:ext>
            </a:extLst>
          </p:cNvPr>
          <p:cNvSpPr>
            <a:spLocks noGrp="1" noChangeArrowheads="1"/>
          </p:cNvSpPr>
          <p:nvPr>
            <p:ph type="ftr" sz="quarter" idx="4"/>
          </p:nvPr>
        </p:nvSpPr>
        <p:spPr bwMode="auto">
          <a:xfrm>
            <a:off x="0" y="8693150"/>
            <a:ext cx="2974975" cy="458788"/>
          </a:xfrm>
          <a:prstGeom prst="rect">
            <a:avLst/>
          </a:prstGeom>
          <a:noFill/>
          <a:ln w="9525">
            <a:noFill/>
            <a:miter lim="800000"/>
            <a:headEnd/>
            <a:tailEnd/>
          </a:ln>
          <a:effectLst/>
        </p:spPr>
        <p:txBody>
          <a:bodyPr vert="horz" wrap="square" lIns="18981" tIns="0" rIns="18981" bIns="0" numCol="1" anchor="b" anchorCtr="0" compatLnSpc="1">
            <a:prstTxWarp prst="textNoShape">
              <a:avLst/>
            </a:prstTxWarp>
          </a:bodyPr>
          <a:lstStyle>
            <a:lvl1pPr defTabSz="909638" eaLnBrk="0" hangingPunct="0">
              <a:defRPr sz="1000" u="none">
                <a:solidFill>
                  <a:schemeClr val="tx1"/>
                </a:solidFill>
              </a:defRPr>
            </a:lvl1pPr>
          </a:lstStyle>
          <a:p>
            <a:pPr>
              <a:defRPr/>
            </a:pPr>
            <a:endParaRPr lang="en-US" altLang="zh-TW"/>
          </a:p>
        </p:txBody>
      </p:sp>
      <p:sp>
        <p:nvSpPr>
          <p:cNvPr id="2055" name="Rectangle 7">
            <a:extLst>
              <a:ext uri="{FF2B5EF4-FFF2-40B4-BE49-F238E27FC236}">
                <a16:creationId xmlns:a16="http://schemas.microsoft.com/office/drawing/2014/main" id="{5E52CB43-0B45-4E31-A964-D77ABE0D3BCB}"/>
              </a:ext>
            </a:extLst>
          </p:cNvPr>
          <p:cNvSpPr>
            <a:spLocks noGrp="1" noChangeArrowheads="1"/>
          </p:cNvSpPr>
          <p:nvPr>
            <p:ph type="sldNum" sz="quarter" idx="5"/>
          </p:nvPr>
        </p:nvSpPr>
        <p:spPr bwMode="auto">
          <a:xfrm>
            <a:off x="3889375" y="8693150"/>
            <a:ext cx="2974975" cy="458788"/>
          </a:xfrm>
          <a:prstGeom prst="rect">
            <a:avLst/>
          </a:prstGeom>
          <a:noFill/>
          <a:ln w="9525">
            <a:noFill/>
            <a:miter lim="800000"/>
            <a:headEnd/>
            <a:tailEnd/>
          </a:ln>
          <a:effectLst/>
        </p:spPr>
        <p:txBody>
          <a:bodyPr vert="horz" wrap="square" lIns="18981" tIns="0" rIns="18981" bIns="0" numCol="1" anchor="b" anchorCtr="0" compatLnSpc="1">
            <a:prstTxWarp prst="textNoShape">
              <a:avLst/>
            </a:prstTxWarp>
          </a:bodyPr>
          <a:lstStyle>
            <a:lvl1pPr algn="r" defTabSz="909638">
              <a:defRPr sz="1000" u="none">
                <a:solidFill>
                  <a:schemeClr val="tx1"/>
                </a:solidFill>
              </a:defRPr>
            </a:lvl1pPr>
          </a:lstStyle>
          <a:p>
            <a:pPr>
              <a:defRPr/>
            </a:pPr>
            <a:fld id="{78CBD0A4-0A52-44C8-9DB2-0565D89F119F}"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1pPr>
    <a:lvl2pPr marL="457200" algn="l" defTabSz="912813"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2pPr>
    <a:lvl3pPr marL="912813" algn="l" defTabSz="912813"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3pPr>
    <a:lvl4pPr marL="1371600" algn="l" defTabSz="912813"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4pPr>
    <a:lvl5pPr marL="1828800" algn="l" defTabSz="912813" rtl="0" eaLnBrk="0" fontAlgn="base" hangingPunct="0">
      <a:spcBef>
        <a:spcPct val="30000"/>
      </a:spcBef>
      <a:spcAft>
        <a:spcPct val="0"/>
      </a:spcAft>
      <a:defRPr kumimoji="1" sz="1200" kern="1200">
        <a:solidFill>
          <a:schemeClr val="tx1"/>
        </a:solidFill>
        <a:latin typeface="Times New Roman" pitchFamily="18"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4A266B74-29AF-47AE-A8C1-C217578682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a:spcBef>
                <a:spcPct val="30000"/>
              </a:spcBef>
              <a:defRPr kumimoji="1" sz="1200">
                <a:solidFill>
                  <a:schemeClr val="tx1"/>
                </a:solidFill>
                <a:latin typeface="Times New Roman" panose="02020603050405020304" pitchFamily="18" charset="0"/>
                <a:ea typeface="新細明體" panose="02020500000000000000" pitchFamily="18" charset="-120"/>
              </a:defRPr>
            </a:lvl1pPr>
            <a:lvl2pPr marL="742950" indent="-285750" defTabSz="909638">
              <a:spcBef>
                <a:spcPct val="30000"/>
              </a:spcBef>
              <a:defRPr kumimoji="1" sz="1200">
                <a:solidFill>
                  <a:schemeClr val="tx1"/>
                </a:solidFill>
                <a:latin typeface="Times New Roman" panose="02020603050405020304" pitchFamily="18" charset="0"/>
                <a:ea typeface="新細明體" panose="02020500000000000000" pitchFamily="18" charset="-120"/>
              </a:defRPr>
            </a:lvl2pPr>
            <a:lvl3pPr marL="1143000" indent="-228600" defTabSz="909638">
              <a:spcBef>
                <a:spcPct val="30000"/>
              </a:spcBef>
              <a:defRPr kumimoji="1" sz="1200">
                <a:solidFill>
                  <a:schemeClr val="tx1"/>
                </a:solidFill>
                <a:latin typeface="Times New Roman" panose="02020603050405020304" pitchFamily="18" charset="0"/>
                <a:ea typeface="新細明體" panose="02020500000000000000" pitchFamily="18" charset="-120"/>
              </a:defRPr>
            </a:lvl3pPr>
            <a:lvl4pPr marL="1600200" indent="-228600" defTabSz="909638">
              <a:spcBef>
                <a:spcPct val="30000"/>
              </a:spcBef>
              <a:defRPr kumimoji="1" sz="1200">
                <a:solidFill>
                  <a:schemeClr val="tx1"/>
                </a:solidFill>
                <a:latin typeface="Times New Roman" panose="02020603050405020304" pitchFamily="18" charset="0"/>
                <a:ea typeface="新細明體" panose="02020500000000000000" pitchFamily="18" charset="-120"/>
              </a:defRPr>
            </a:lvl4pPr>
            <a:lvl5pPr marL="2057400" indent="-228600" defTabSz="909638">
              <a:spcBef>
                <a:spcPct val="30000"/>
              </a:spcBef>
              <a:defRPr kumimoji="1" sz="1200">
                <a:solidFill>
                  <a:schemeClr val="tx1"/>
                </a:solidFill>
                <a:latin typeface="Times New Roman" panose="02020603050405020304" pitchFamily="18" charset="0"/>
                <a:ea typeface="新細明體" panose="02020500000000000000" pitchFamily="18" charset="-120"/>
              </a:defRPr>
            </a:lvl5pPr>
            <a:lvl6pPr marL="2514600" indent="-228600" defTabSz="90963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6pPr>
            <a:lvl7pPr marL="2971800" indent="-228600" defTabSz="90963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7pPr>
            <a:lvl8pPr marL="3429000" indent="-228600" defTabSz="90963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8pPr>
            <a:lvl9pPr marL="3886200" indent="-228600" defTabSz="909638" eaLnBrk="0" fontAlgn="base" hangingPunct="0">
              <a:spcBef>
                <a:spcPct val="30000"/>
              </a:spcBef>
              <a:spcAft>
                <a:spcPct val="0"/>
              </a:spcAft>
              <a:defRPr kumimoji="1" sz="1200">
                <a:solidFill>
                  <a:schemeClr val="tx1"/>
                </a:solidFill>
                <a:latin typeface="Times New Roman" panose="02020603050405020304" pitchFamily="18" charset="0"/>
                <a:ea typeface="新細明體" panose="02020500000000000000" pitchFamily="18" charset="-120"/>
              </a:defRPr>
            </a:lvl9pPr>
          </a:lstStyle>
          <a:p>
            <a:pPr>
              <a:spcBef>
                <a:spcPct val="0"/>
              </a:spcBef>
            </a:pPr>
            <a:fld id="{0B47A86E-F997-4AF0-8BAD-3B0BB235C408}" type="slidenum">
              <a:rPr kumimoji="0" lang="zh-TW" altLang="en-US" sz="1000" smtClean="0"/>
              <a:pPr>
                <a:spcBef>
                  <a:spcPct val="0"/>
                </a:spcBef>
              </a:pPr>
              <a:t>1</a:t>
            </a:fld>
            <a:endParaRPr kumimoji="0" lang="en-US" altLang="zh-TW" sz="1000"/>
          </a:p>
        </p:txBody>
      </p:sp>
      <p:sp>
        <p:nvSpPr>
          <p:cNvPr id="17411" name="Rectangle 2">
            <a:extLst>
              <a:ext uri="{FF2B5EF4-FFF2-40B4-BE49-F238E27FC236}">
                <a16:creationId xmlns:a16="http://schemas.microsoft.com/office/drawing/2014/main" id="{4DBD9938-F61C-4890-8BB3-6A4136C9EA3E}"/>
              </a:ext>
            </a:extLst>
          </p:cNvPr>
          <p:cNvSpPr>
            <a:spLocks noGrp="1" noRot="1" noChangeAspect="1" noChangeArrowheads="1" noTextEdit="1"/>
          </p:cNvSpPr>
          <p:nvPr>
            <p:ph type="sldImg"/>
          </p:nvPr>
        </p:nvSpPr>
        <p:spPr>
          <a:xfrm>
            <a:off x="1144588" y="685800"/>
            <a:ext cx="4575175" cy="3432175"/>
          </a:xfrm>
          <a:ln/>
        </p:spPr>
      </p:sp>
      <p:sp>
        <p:nvSpPr>
          <p:cNvPr id="17412" name="Rectangle 3">
            <a:extLst>
              <a:ext uri="{FF2B5EF4-FFF2-40B4-BE49-F238E27FC236}">
                <a16:creationId xmlns:a16="http://schemas.microsoft.com/office/drawing/2014/main" id="{9DF9ABF4-CA9F-4E59-BBAE-A7C2318C460B}"/>
              </a:ext>
            </a:extLst>
          </p:cNvPr>
          <p:cNvSpPr>
            <a:spLocks noGrp="1" noChangeArrowheads="1"/>
          </p:cNvSpPr>
          <p:nvPr>
            <p:ph type="body" idx="1"/>
          </p:nvPr>
        </p:nvSpPr>
        <p:spPr>
          <a:xfrm>
            <a:off x="915988" y="4346575"/>
            <a:ext cx="5032375" cy="411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800">
                <a:solidFill>
                  <a:srgbClr val="000000"/>
                </a:solidFill>
                <a:latin typeface="Verdana" panose="020B0604030504040204" pitchFamily="34" charset="0"/>
              </a:rPr>
              <a:t>Hello, </a:t>
            </a:r>
            <a:r>
              <a:rPr lang="tr-TR" sz="1800" err="1">
                <a:solidFill>
                  <a:srgbClr val="000000"/>
                </a:solidFill>
                <a:latin typeface="Verdana" panose="020B0604030504040204" pitchFamily="34" charset="0"/>
              </a:rPr>
              <a:t>we</a:t>
            </a:r>
            <a:r>
              <a:rPr lang="tr-TR" sz="1800">
                <a:solidFill>
                  <a:srgbClr val="000000"/>
                </a:solidFill>
                <a:latin typeface="Verdana" panose="020B0604030504040204" pitchFamily="34" charset="0"/>
              </a:rPr>
              <a:t> </a:t>
            </a:r>
            <a:r>
              <a:rPr lang="tr-TR" sz="1800" err="1">
                <a:solidFill>
                  <a:srgbClr val="000000"/>
                </a:solidFill>
                <a:latin typeface="Verdana" panose="020B0604030504040204" pitchFamily="34" charset="0"/>
              </a:rPr>
              <a:t>are</a:t>
            </a:r>
            <a:r>
              <a:rPr lang="en-US" sz="1800">
                <a:solidFill>
                  <a:srgbClr val="000000"/>
                </a:solidFill>
                <a:latin typeface="Verdana" panose="020B0604030504040204" pitchFamily="34" charset="0"/>
              </a:rPr>
              <a:t> </a:t>
            </a:r>
            <a:r>
              <a:rPr lang="en-US" sz="1800" err="1">
                <a:solidFill>
                  <a:srgbClr val="000000"/>
                </a:solidFill>
                <a:latin typeface="Verdana" panose="020B0604030504040204" pitchFamily="34" charset="0"/>
              </a:rPr>
              <a:t>ahmet</a:t>
            </a:r>
            <a:r>
              <a:rPr lang="en-US" sz="1800">
                <a:solidFill>
                  <a:srgbClr val="000000"/>
                </a:solidFill>
                <a:latin typeface="Verdana" panose="020B0604030504040204" pitchFamily="34" charset="0"/>
              </a:rPr>
              <a:t> and </a:t>
            </a:r>
            <a:r>
              <a:rPr lang="en-US" sz="1800" err="1">
                <a:solidFill>
                  <a:srgbClr val="000000"/>
                </a:solidFill>
                <a:latin typeface="Verdana" panose="020B0604030504040204" pitchFamily="34" charset="0"/>
              </a:rPr>
              <a:t>emre</a:t>
            </a:r>
            <a:r>
              <a:rPr lang="en-US" sz="1800">
                <a:solidFill>
                  <a:srgbClr val="000000"/>
                </a:solidFill>
                <a:latin typeface="Verdana" panose="020B0604030504040204" pitchFamily="34" charset="0"/>
              </a:rPr>
              <a:t>.</a:t>
            </a:r>
          </a:p>
          <a:p>
            <a:r>
              <a:rPr lang="en-US" sz="1800">
                <a:solidFill>
                  <a:srgbClr val="000000"/>
                </a:solidFill>
                <a:latin typeface="Verdana" panose="020B0604030504040204" pitchFamily="34" charset="0"/>
              </a:rPr>
              <a:t>In this presentation, we will talk about our </a:t>
            </a:r>
            <a:r>
              <a:rPr lang="tr-TR" sz="1800">
                <a:solidFill>
                  <a:srgbClr val="000000"/>
                </a:solidFill>
                <a:latin typeface="Verdana" panose="020B0604030504040204" pitchFamily="34" charset="0"/>
              </a:rPr>
              <a:t>p</a:t>
            </a:r>
            <a:r>
              <a:rPr lang="en-US" sz="1800" err="1">
                <a:solidFill>
                  <a:srgbClr val="000000"/>
                </a:solidFill>
                <a:latin typeface="Verdana" panose="020B0604030504040204" pitchFamily="34" charset="0"/>
              </a:rPr>
              <a:t>roject</a:t>
            </a:r>
            <a:r>
              <a:rPr lang="tr-TR" sz="1800">
                <a:solidFill>
                  <a:srgbClr val="000000"/>
                </a:solidFill>
                <a:latin typeface="Verdana" panose="020B0604030504040204" pitchFamily="34" charset="0"/>
              </a:rPr>
              <a:t> </a:t>
            </a:r>
            <a:r>
              <a:rPr lang="tr-TR" sz="1800" err="1">
                <a:solidFill>
                  <a:srgbClr val="000000"/>
                </a:solidFill>
                <a:latin typeface="Verdana" panose="020B0604030504040204" pitchFamily="34" charset="0"/>
              </a:rPr>
              <a:t>which</a:t>
            </a:r>
            <a:r>
              <a:rPr lang="tr-TR" sz="1800">
                <a:solidFill>
                  <a:srgbClr val="000000"/>
                </a:solidFill>
                <a:latin typeface="Verdana" panose="020B0604030504040204" pitchFamily="34" charset="0"/>
              </a:rPr>
              <a:t> is </a:t>
            </a:r>
            <a:r>
              <a:rPr lang="tr-TR" sz="1800" err="1">
                <a:solidFill>
                  <a:srgbClr val="000000"/>
                </a:solidFill>
                <a:latin typeface="Verdana" panose="020B0604030504040204" pitchFamily="34" charset="0"/>
              </a:rPr>
              <a:t>building</a:t>
            </a:r>
            <a:r>
              <a:rPr lang="tr-TR" sz="1800">
                <a:solidFill>
                  <a:srgbClr val="000000"/>
                </a:solidFill>
                <a:latin typeface="Verdana" panose="020B0604030504040204" pitchFamily="34" charset="0"/>
              </a:rPr>
              <a:t> a </a:t>
            </a:r>
            <a:r>
              <a:rPr lang="tr-TR" sz="1800" err="1">
                <a:solidFill>
                  <a:srgbClr val="000000"/>
                </a:solidFill>
                <a:latin typeface="Verdana" panose="020B0604030504040204" pitchFamily="34" charset="0"/>
              </a:rPr>
              <a:t>switchable</a:t>
            </a:r>
            <a:r>
              <a:rPr lang="tr-TR" sz="1800">
                <a:solidFill>
                  <a:srgbClr val="000000"/>
                </a:solidFill>
                <a:latin typeface="Verdana" panose="020B0604030504040204" pitchFamily="34" charset="0"/>
              </a:rPr>
              <a:t> </a:t>
            </a:r>
            <a:r>
              <a:rPr lang="tr-TR" sz="1800" err="1">
                <a:solidFill>
                  <a:srgbClr val="000000"/>
                </a:solidFill>
                <a:latin typeface="Verdana" panose="020B0604030504040204" pitchFamily="34" charset="0"/>
              </a:rPr>
              <a:t>doppler</a:t>
            </a:r>
            <a:r>
              <a:rPr lang="tr-TR" sz="1800">
                <a:solidFill>
                  <a:srgbClr val="000000"/>
                </a:solidFill>
                <a:latin typeface="Verdana" panose="020B0604030504040204" pitchFamily="34" charset="0"/>
              </a:rPr>
              <a:t> </a:t>
            </a:r>
            <a:r>
              <a:rPr lang="tr-TR" sz="1800" err="1">
                <a:solidFill>
                  <a:srgbClr val="000000"/>
                </a:solidFill>
                <a:latin typeface="Verdana" panose="020B0604030504040204" pitchFamily="34" charset="0"/>
              </a:rPr>
              <a:t>radars</a:t>
            </a:r>
            <a:r>
              <a:rPr lang="tr-TR" sz="1800">
                <a:solidFill>
                  <a:srgbClr val="000000"/>
                </a:solidFill>
                <a:latin typeface="Verdana" panose="020B0604030504040204" pitchFamily="34" charset="0"/>
              </a:rPr>
              <a:t> </a:t>
            </a:r>
            <a:r>
              <a:rPr lang="tr-TR" sz="1800" err="1">
                <a:solidFill>
                  <a:srgbClr val="000000"/>
                </a:solidFill>
                <a:latin typeface="Verdana" panose="020B0604030504040204" pitchFamily="34" charset="0"/>
              </a:rPr>
              <a:t>to</a:t>
            </a:r>
            <a:r>
              <a:rPr lang="tr-TR" sz="1800">
                <a:solidFill>
                  <a:srgbClr val="000000"/>
                </a:solidFill>
                <a:latin typeface="Verdana" panose="020B0604030504040204" pitchFamily="34" charset="0"/>
              </a:rPr>
              <a:t> </a:t>
            </a:r>
            <a:r>
              <a:rPr lang="tr-TR" sz="1800" err="1">
                <a:solidFill>
                  <a:srgbClr val="000000"/>
                </a:solidFill>
                <a:latin typeface="Verdana" panose="020B0604030504040204" pitchFamily="34" charset="0"/>
              </a:rPr>
              <a:t>take</a:t>
            </a:r>
            <a:r>
              <a:rPr lang="tr-TR" sz="1800">
                <a:solidFill>
                  <a:srgbClr val="000000"/>
                </a:solidFill>
                <a:latin typeface="Verdana" panose="020B0604030504040204" pitchFamily="34" charset="0"/>
              </a:rPr>
              <a:t> </a:t>
            </a:r>
            <a:r>
              <a:rPr lang="tr-TR" sz="1800" err="1">
                <a:solidFill>
                  <a:srgbClr val="000000"/>
                </a:solidFill>
                <a:latin typeface="Verdana" panose="020B0604030504040204" pitchFamily="34" charset="0"/>
              </a:rPr>
              <a:t>measurements</a:t>
            </a:r>
            <a:r>
              <a:rPr lang="tr-TR" sz="1800">
                <a:solidFill>
                  <a:srgbClr val="000000"/>
                </a:solidFill>
                <a:latin typeface="Verdana" panose="020B0604030504040204" pitchFamily="34" charset="0"/>
              </a:rPr>
              <a:t> </a:t>
            </a:r>
            <a:r>
              <a:rPr lang="tr-TR" sz="1800" err="1">
                <a:solidFill>
                  <a:srgbClr val="000000"/>
                </a:solidFill>
                <a:latin typeface="Verdana" panose="020B0604030504040204" pitchFamily="34" charset="0"/>
              </a:rPr>
              <a:t>and</a:t>
            </a:r>
            <a:r>
              <a:rPr lang="tr-TR" sz="1800">
                <a:solidFill>
                  <a:srgbClr val="000000"/>
                </a:solidFill>
                <a:latin typeface="Verdana" panose="020B0604030504040204" pitchFamily="34" charset="0"/>
              </a:rPr>
              <a:t> </a:t>
            </a:r>
            <a:r>
              <a:rPr lang="tr-TR" sz="1800" err="1">
                <a:solidFill>
                  <a:srgbClr val="000000"/>
                </a:solidFill>
                <a:latin typeface="Verdana" panose="020B0604030504040204" pitchFamily="34" charset="0"/>
              </a:rPr>
              <a:t>compare</a:t>
            </a:r>
            <a:r>
              <a:rPr lang="en-US" sz="1800">
                <a:solidFill>
                  <a:srgbClr val="000000"/>
                </a:solidFill>
                <a:latin typeface="Verdana" panose="020B0604030504040204" pitchFamily="34" charset="0"/>
              </a:rPr>
              <a:t>.</a:t>
            </a:r>
          </a:p>
          <a:p>
            <a:pPr eaLnBrk="1" hangingPunct="1"/>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For completing the radars, we need additional components, like a similar receiver antenna and a power splitter.</a:t>
            </a:r>
          </a:p>
          <a:p>
            <a:endParaRPr lang="tr-TR"/>
          </a:p>
          <a:p>
            <a:r>
              <a:rPr lang="tr-TR"/>
              <a:t>If we wanted to realize them with our own, we wanted to find an inexpensive solution with using the materials we already had.</a:t>
            </a:r>
          </a:p>
          <a:p>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10</a:t>
            </a:fld>
            <a:endParaRPr lang="en-US" altLang="zh-TW"/>
          </a:p>
        </p:txBody>
      </p:sp>
    </p:spTree>
    <p:extLst>
      <p:ext uri="{BB962C8B-B14F-4D97-AF65-F5344CB8AC3E}">
        <p14:creationId xmlns:p14="http://schemas.microsoft.com/office/powerpoint/2010/main" val="1504825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You can see the first radar system we built. It is a simple continous wave doppler radar.</a:t>
            </a:r>
          </a:p>
          <a:p>
            <a:endParaRPr lang="tr-TR"/>
          </a:p>
          <a:p>
            <a:r>
              <a:rPr lang="tr-TR"/>
              <a:t>It uses the coherent radar architecture in the receiver part, and with mixer component, received signal frequency difference is obtained on the input of the audio amplifier.</a:t>
            </a:r>
          </a:p>
          <a:p>
            <a:endParaRPr lang="tr-TR"/>
          </a:p>
          <a:p>
            <a:r>
              <a:rPr lang="tr-TR"/>
              <a:t>Before activating the system, we controlled all input signals and compare them with datasheet input power limits. Then we use the tune voltage to generate a 2.45 GHz input signal.</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11</a:t>
            </a:fld>
            <a:endParaRPr lang="en-US" altLang="zh-TW"/>
          </a:p>
        </p:txBody>
      </p:sp>
    </p:spTree>
    <p:extLst>
      <p:ext uri="{BB962C8B-B14F-4D97-AF65-F5344CB8AC3E}">
        <p14:creationId xmlns:p14="http://schemas.microsoft.com/office/powerpoint/2010/main" val="41444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In this figure the antennas and the platform of the radar can be seen.</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12</a:t>
            </a:fld>
            <a:endParaRPr lang="en-US" altLang="zh-TW"/>
          </a:p>
        </p:txBody>
      </p:sp>
    </p:spTree>
    <p:extLst>
      <p:ext uri="{BB962C8B-B14F-4D97-AF65-F5344CB8AC3E}">
        <p14:creationId xmlns:p14="http://schemas.microsoft.com/office/powerpoint/2010/main" val="317003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To take output we rebuild the audio amplifier circuit with our lowpass filter and IF amplifier designs.</a:t>
            </a:r>
          </a:p>
          <a:p>
            <a:endParaRPr lang="tr-TR"/>
          </a:p>
          <a:p>
            <a:r>
              <a:rPr lang="tr-TR"/>
              <a:t>After a meaningful signal is observed on the oscilloscope, we take the output signal into the computer with and AUX cable, and recorded it on computer with a third party application.</a:t>
            </a:r>
          </a:p>
          <a:p>
            <a:endParaRPr lang="en-US"/>
          </a:p>
          <a:p>
            <a:endParaRPr lang="tr-T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13</a:t>
            </a:fld>
            <a:endParaRPr lang="en-US" altLang="zh-TW"/>
          </a:p>
        </p:txBody>
      </p:sp>
    </p:spTree>
    <p:extLst>
      <p:ext uri="{BB962C8B-B14F-4D97-AF65-F5344CB8AC3E}">
        <p14:creationId xmlns:p14="http://schemas.microsoft.com/office/powerpoint/2010/main" val="2283788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To obtain a known velocity and compare the accuracy, we used a metal ball with a pendulum system as you can see on the left. </a:t>
            </a:r>
          </a:p>
          <a:p>
            <a:endParaRPr lang="tr-TR"/>
          </a:p>
          <a:p>
            <a:r>
              <a:rPr lang="tr-TR"/>
              <a:t>We calculated maximum pendulum velocity and compare the matlab output, it gives a maximum of 3.6 m/sec result and a decreasing velocity plot as we expected.</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14</a:t>
            </a:fld>
            <a:endParaRPr lang="en-US" altLang="zh-TW"/>
          </a:p>
        </p:txBody>
      </p:sp>
    </p:spTree>
    <p:extLst>
      <p:ext uri="{BB962C8B-B14F-4D97-AF65-F5344CB8AC3E}">
        <p14:creationId xmlns:p14="http://schemas.microsoft.com/office/powerpoint/2010/main" val="81270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For the second radar implementation, we couldn’t use same active components because of their frequency range.</a:t>
            </a:r>
          </a:p>
          <a:p>
            <a:r>
              <a:rPr lang="tr-TR"/>
              <a:t>So we apply the same procedure on the first radar system, and test power input and outputs of our components to combine them.</a:t>
            </a:r>
          </a:p>
          <a:p>
            <a:endParaRPr lang="tr-TR"/>
          </a:p>
          <a:p>
            <a:pPr marL="0" marR="0" lvl="0" indent="0" algn="l" defTabSz="912813" rtl="0" eaLnBrk="0" fontAlgn="base" latinLnBrk="0" hangingPunct="0">
              <a:lnSpc>
                <a:spcPct val="100000"/>
              </a:lnSpc>
              <a:spcBef>
                <a:spcPct val="30000"/>
              </a:spcBef>
              <a:spcAft>
                <a:spcPct val="0"/>
              </a:spcAft>
              <a:buClrTx/>
              <a:buSzTx/>
              <a:buFontTx/>
              <a:buNone/>
              <a:tabLst/>
              <a:defRPr/>
            </a:pPr>
            <a:r>
              <a:rPr lang="tr-TR"/>
              <a:t>Also, we used our fabricated antenna and a standart horn antenna to utilize the system.</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tr-TR"/>
          </a:p>
          <a:p>
            <a:endParaRPr lang="tr-TR"/>
          </a:p>
          <a:p>
            <a:endParaRPr lang="tr-T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15</a:t>
            </a:fld>
            <a:endParaRPr lang="en-US" altLang="zh-TW"/>
          </a:p>
        </p:txBody>
      </p:sp>
    </p:spTree>
    <p:extLst>
      <p:ext uri="{BB962C8B-B14F-4D97-AF65-F5344CB8AC3E}">
        <p14:creationId xmlns:p14="http://schemas.microsoft.com/office/powerpoint/2010/main" val="96148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tr-TR"/>
              <a:t>Actually this horn antenna was very big and heavy for a portable radar, so we decided to fabricate a receiver vivaldi antenna to match the 2.4 GHz radar system.</a:t>
            </a:r>
          </a:p>
          <a:p>
            <a:endParaRPr lang="tr-T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16</a:t>
            </a:fld>
            <a:endParaRPr lang="en-US" altLang="zh-TW"/>
          </a:p>
        </p:txBody>
      </p:sp>
    </p:spTree>
    <p:extLst>
      <p:ext uri="{BB962C8B-B14F-4D97-AF65-F5344CB8AC3E}">
        <p14:creationId xmlns:p14="http://schemas.microsoft.com/office/powerpoint/2010/main" val="100844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For a portable system, we wanted to design a combined radar system which helps us to minimize the overall system and reduce the cost of other components.</a:t>
            </a:r>
          </a:p>
          <a:p>
            <a:pPr marL="0" marR="0" lvl="0" indent="0" algn="l" defTabSz="912813" rtl="0" eaLnBrk="0" fontAlgn="base" latinLnBrk="0" hangingPunct="0">
              <a:lnSpc>
                <a:spcPct val="100000"/>
              </a:lnSpc>
              <a:spcBef>
                <a:spcPct val="30000"/>
              </a:spcBef>
              <a:spcAft>
                <a:spcPct val="0"/>
              </a:spcAft>
              <a:buClrTx/>
              <a:buSzTx/>
              <a:buFontTx/>
              <a:buNone/>
              <a:tabLst/>
              <a:defRPr/>
            </a:pPr>
            <a:r>
              <a:rPr lang="tr-TR"/>
              <a:t>Also this configuration make easier to take measurements between two radar frequencies.</a:t>
            </a:r>
          </a:p>
          <a:p>
            <a:endParaRPr lang="tr-TR"/>
          </a:p>
          <a:p>
            <a:r>
              <a:rPr lang="tr-TR"/>
              <a:t>Because of these, we decided to use switch on the IF part of the system, so that the switch can change VCO feed and tune voltages. </a:t>
            </a:r>
          </a:p>
          <a:p>
            <a:r>
              <a:rPr lang="tr-TR"/>
              <a:t>This system decreases our total power by 3dB ideally because we must use combiner to transmit signal to the receiver part.</a:t>
            </a:r>
          </a:p>
          <a:p>
            <a:r>
              <a:rPr lang="tr-TR"/>
              <a:t>On the receiver part we need a wideband mixer and wideband amplifier and a dual band receiver antenna to realize this system.</a:t>
            </a:r>
          </a:p>
          <a:p>
            <a:endParaRPr lang="tr-T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17</a:t>
            </a:fld>
            <a:endParaRPr lang="en-US" altLang="zh-TW"/>
          </a:p>
        </p:txBody>
      </p:sp>
    </p:spTree>
    <p:extLst>
      <p:ext uri="{BB962C8B-B14F-4D97-AF65-F5344CB8AC3E}">
        <p14:creationId xmlns:p14="http://schemas.microsoft.com/office/powerpoint/2010/main" val="3621735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Then we minimize the audio amplifier circuit in perforated plate.</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18</a:t>
            </a:fld>
            <a:endParaRPr lang="en-US" altLang="zh-TW"/>
          </a:p>
        </p:txBody>
      </p:sp>
    </p:spTree>
    <p:extLst>
      <p:ext uri="{BB962C8B-B14F-4D97-AF65-F5344CB8AC3E}">
        <p14:creationId xmlns:p14="http://schemas.microsoft.com/office/powerpoint/2010/main" val="658751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For constant 5 volt and -5 volt power supply, we used two zener diodes and transistors.</a:t>
            </a:r>
          </a:p>
          <a:p>
            <a:r>
              <a:rPr lang="tr-TR"/>
              <a:t>Then we design a voltage division circuit for tune voltages at VCO’s.</a:t>
            </a:r>
          </a:p>
          <a:p>
            <a:r>
              <a:rPr lang="tr-TR"/>
              <a:t>After that, we added batteries and switches to disconnect it from power supply.</a:t>
            </a:r>
          </a:p>
          <a:p>
            <a:endParaRPr lang="tr-T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19</a:t>
            </a:fld>
            <a:endParaRPr lang="en-US" altLang="zh-TW"/>
          </a:p>
        </p:txBody>
      </p:sp>
    </p:spTree>
    <p:extLst>
      <p:ext uri="{BB962C8B-B14F-4D97-AF65-F5344CB8AC3E}">
        <p14:creationId xmlns:p14="http://schemas.microsoft.com/office/powerpoint/2010/main" val="328116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latin typeface="Verdana" panose="020B0604030504040204" pitchFamily="34" charset="0"/>
              </a:rPr>
              <a:t>Today, we will first give introductive information about the area.</a:t>
            </a:r>
            <a:r>
              <a:rPr lang="tr-TR" sz="1800">
                <a:solidFill>
                  <a:srgbClr val="000000"/>
                </a:solidFill>
                <a:latin typeface="Verdana" panose="020B0604030504040204" pitchFamily="34" charset="0"/>
              </a:rPr>
              <a:t> </a:t>
            </a:r>
            <a:r>
              <a:rPr lang="en-US" sz="1800">
                <a:solidFill>
                  <a:srgbClr val="000000"/>
                </a:solidFill>
                <a:latin typeface="Verdana" panose="020B0604030504040204" pitchFamily="34" charset="0"/>
              </a:rPr>
              <a:t>Then we will mention the problems we </a:t>
            </a:r>
            <a:r>
              <a:rPr lang="tr-TR" sz="1800">
                <a:solidFill>
                  <a:srgbClr val="000000"/>
                </a:solidFill>
                <a:latin typeface="Verdana" panose="020B0604030504040204" pitchFamily="34" charset="0"/>
              </a:rPr>
              <a:t>consider.</a:t>
            </a:r>
            <a:endParaRPr lang="en-US" sz="1800">
              <a:solidFill>
                <a:srgbClr val="000000"/>
              </a:solidFill>
              <a:latin typeface="Verdana" panose="020B0604030504040204" pitchFamily="34" charset="0"/>
            </a:endParaRPr>
          </a:p>
          <a:p>
            <a:r>
              <a:rPr lang="en-US" sz="1800">
                <a:solidFill>
                  <a:srgbClr val="000000"/>
                </a:solidFill>
                <a:latin typeface="Verdana" panose="020B0604030504040204" pitchFamily="34" charset="0"/>
              </a:rPr>
              <a:t>After that we will show our solutions, how these are resulted and the conclusion </a:t>
            </a:r>
            <a:r>
              <a:rPr lang="tr-TR" sz="1800">
                <a:solidFill>
                  <a:srgbClr val="000000"/>
                </a:solidFill>
                <a:latin typeface="Verdana" panose="020B0604030504040204" pitchFamily="34" charset="0"/>
              </a:rPr>
              <a:t>of the work</a:t>
            </a:r>
            <a:r>
              <a:rPr lang="en-US" sz="1800">
                <a:solidFill>
                  <a:srgbClr val="000000"/>
                </a:solidFill>
                <a:latin typeface="Verdana" panose="020B0604030504040204" pitchFamily="34" charset="0"/>
              </a:rPr>
              <a:t>.</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a:t>
            </a:fld>
            <a:endParaRPr lang="en-US" altLang="zh-TW"/>
          </a:p>
        </p:txBody>
      </p:sp>
    </p:spTree>
    <p:extLst>
      <p:ext uri="{BB962C8B-B14F-4D97-AF65-F5344CB8AC3E}">
        <p14:creationId xmlns:p14="http://schemas.microsoft.com/office/powerpoint/2010/main" val="3569977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To mount the components and cables, and make it easier to move, we designed a case for the final system.</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20</a:t>
            </a:fld>
            <a:endParaRPr lang="en-US" altLang="zh-TW"/>
          </a:p>
        </p:txBody>
      </p:sp>
    </p:spTree>
    <p:extLst>
      <p:ext uri="{BB962C8B-B14F-4D97-AF65-F5344CB8AC3E}">
        <p14:creationId xmlns:p14="http://schemas.microsoft.com/office/powerpoint/2010/main" val="2314519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After deciding the portable system requirements, we designed two wilkinson power dividers in CST. </a:t>
            </a:r>
          </a:p>
          <a:p>
            <a:r>
              <a:rPr lang="tr-TR"/>
              <a:t>These splitters provide good isolation, so we can protect the unused active components when one radar system is operating.</a:t>
            </a:r>
          </a:p>
          <a:p>
            <a:endParaRPr lang="tr-TR"/>
          </a:p>
          <a:p>
            <a:r>
              <a:rPr lang="tr-TR"/>
              <a:t>We put them in one board according to our other components, so that the system remains compact.</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21</a:t>
            </a:fld>
            <a:endParaRPr lang="en-US" altLang="zh-TW"/>
          </a:p>
        </p:txBody>
      </p:sp>
    </p:spTree>
    <p:extLst>
      <p:ext uri="{BB962C8B-B14F-4D97-AF65-F5344CB8AC3E}">
        <p14:creationId xmlns:p14="http://schemas.microsoft.com/office/powerpoint/2010/main" val="745016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Secondly, we designed a dual band vivaldi antenna. This antenna can replace horn antenna for our application, so we can make our system mobile with small antennas.</a:t>
            </a:r>
          </a:p>
          <a:p>
            <a:endParaRPr lang="tr-TR"/>
          </a:p>
          <a:p>
            <a:r>
              <a:rPr lang="tr-TR"/>
              <a:t>From the literature, we choose a simple design with slot line stub and microstrip feed as you can see. We decided taper width and length to obtain 5.8 Ghz.</a:t>
            </a:r>
          </a:p>
          <a:p>
            <a:r>
              <a:rPr lang="tr-TR"/>
              <a:t>And tune the stub width and length to obtain 2.4 GHz. The red part on the figure is actually the back side of the antenna. </a:t>
            </a:r>
          </a:p>
          <a:p>
            <a:r>
              <a:rPr lang="tr-TR"/>
              <a:t>In the fabricated form, we used an aluminium tape strip to </a:t>
            </a:r>
            <a:r>
              <a:rPr lang="tr-TR" dirty="0"/>
              <a:t>reallize</a:t>
            </a:r>
            <a:r>
              <a:rPr lang="tr-TR"/>
              <a:t> microstrip on the </a:t>
            </a:r>
            <a:r>
              <a:rPr lang="tr-TR" dirty="0"/>
              <a:t>backside</a:t>
            </a:r>
            <a:r>
              <a:rPr lang="tr-TR"/>
              <a:t>.</a:t>
            </a:r>
          </a:p>
          <a:p>
            <a:endParaRPr lang="tr-TR"/>
          </a:p>
          <a:p>
            <a:r>
              <a:rPr lang="tr-TR"/>
              <a:t>Our S parameter resulted better than 20 db return loss in both bands.</a:t>
            </a:r>
          </a:p>
          <a:p>
            <a:r>
              <a:rPr lang="tr-TR"/>
              <a:t>Also, our gain values from the zero degree measurement are 7.5 in 5.8GHz and 6.5 in 2.4 GHz.</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22</a:t>
            </a:fld>
            <a:endParaRPr lang="en-US" altLang="zh-TW"/>
          </a:p>
        </p:txBody>
      </p:sp>
    </p:spTree>
    <p:extLst>
      <p:ext uri="{BB962C8B-B14F-4D97-AF65-F5344CB8AC3E}">
        <p14:creationId xmlns:p14="http://schemas.microsoft.com/office/powerpoint/2010/main" val="3957057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t>Hello, I am Emre. I will go on proposed solution with manufacturing. </a:t>
            </a:r>
            <a:r>
              <a:rPr lang="tr-TR" noProof="0"/>
              <a:t>This term we just had one sided copper clads with no photoresist layer and unknown material. To solve this problem, we came out ideas of adding photoresist layer externally with dry film and ground layer with aluminum tape.</a:t>
            </a:r>
          </a:p>
          <a:p>
            <a:endParaRPr lang="tr-TR" noProof="0"/>
          </a:p>
          <a:p>
            <a:endParaRPr lang="en-GB" noProof="0"/>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23</a:t>
            </a:fld>
            <a:endParaRPr lang="en-US" altLang="zh-TW"/>
          </a:p>
        </p:txBody>
      </p:sp>
    </p:spTree>
    <p:extLst>
      <p:ext uri="{BB962C8B-B14F-4D97-AF65-F5344CB8AC3E}">
        <p14:creationId xmlns:p14="http://schemas.microsoft.com/office/powerpoint/2010/main" val="209332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Now</a:t>
            </a:r>
            <a:r>
              <a:rPr lang="tr-TR"/>
              <a:t>, </a:t>
            </a:r>
            <a:r>
              <a:rPr lang="tr-TR" err="1"/>
              <a:t>let</a:t>
            </a:r>
            <a:r>
              <a:rPr lang="tr-TR"/>
              <a:t> me </a:t>
            </a:r>
            <a:r>
              <a:rPr lang="tr-TR" err="1"/>
              <a:t>explain</a:t>
            </a:r>
            <a:r>
              <a:rPr lang="tr-TR"/>
              <a:t> </a:t>
            </a:r>
            <a:r>
              <a:rPr lang="tr-TR" err="1"/>
              <a:t>the</a:t>
            </a:r>
            <a:r>
              <a:rPr lang="tr-TR"/>
              <a:t> </a:t>
            </a:r>
            <a:r>
              <a:rPr lang="tr-TR" err="1"/>
              <a:t>manufacturing</a:t>
            </a:r>
            <a:r>
              <a:rPr lang="tr-TR"/>
              <a:t> </a:t>
            </a:r>
            <a:r>
              <a:rPr lang="tr-TR" err="1"/>
              <a:t>process</a:t>
            </a:r>
            <a:r>
              <a:rPr lang="tr-TR"/>
              <a:t> </a:t>
            </a:r>
            <a:r>
              <a:rPr lang="tr-TR" err="1"/>
              <a:t>briefly</a:t>
            </a:r>
            <a:r>
              <a:rPr lang="tr-TR"/>
              <a:t>. </a:t>
            </a:r>
            <a:br>
              <a:rPr lang="tr-TR"/>
            </a:br>
            <a:br>
              <a:rPr lang="tr-TR"/>
            </a:br>
            <a:r>
              <a:rPr lang="tr-TR"/>
              <a:t>At </a:t>
            </a:r>
            <a:r>
              <a:rPr lang="tr-TR" err="1"/>
              <a:t>first</a:t>
            </a:r>
            <a:r>
              <a:rPr lang="tr-TR"/>
              <a:t> step </a:t>
            </a:r>
            <a:r>
              <a:rPr lang="tr-TR" err="1"/>
              <a:t>surely</a:t>
            </a:r>
            <a:r>
              <a:rPr lang="tr-TR"/>
              <a:t> </a:t>
            </a:r>
            <a:r>
              <a:rPr lang="tr-TR" err="1"/>
              <a:t>we</a:t>
            </a:r>
            <a:r>
              <a:rPr lang="tr-TR"/>
              <a:t> </a:t>
            </a:r>
            <a:r>
              <a:rPr lang="tr-TR" err="1"/>
              <a:t>design</a:t>
            </a:r>
            <a:r>
              <a:rPr lang="tr-TR"/>
              <a:t> </a:t>
            </a:r>
            <a:r>
              <a:rPr lang="tr-TR" err="1"/>
              <a:t>and</a:t>
            </a:r>
            <a:r>
              <a:rPr lang="tr-TR"/>
              <a:t> </a:t>
            </a:r>
            <a:r>
              <a:rPr lang="tr-TR" err="1"/>
              <a:t>simulate</a:t>
            </a:r>
            <a:r>
              <a:rPr lang="tr-TR"/>
              <a:t> </a:t>
            </a:r>
            <a:r>
              <a:rPr lang="tr-TR" err="1"/>
              <a:t>our</a:t>
            </a:r>
            <a:r>
              <a:rPr lang="tr-TR"/>
              <a:t> </a:t>
            </a:r>
            <a:r>
              <a:rPr lang="tr-TR" err="1"/>
              <a:t>component</a:t>
            </a:r>
            <a:r>
              <a:rPr lang="tr-TR"/>
              <a:t> on CST </a:t>
            </a:r>
            <a:r>
              <a:rPr lang="tr-TR" err="1"/>
              <a:t>microwave</a:t>
            </a:r>
            <a:r>
              <a:rPr lang="tr-TR"/>
              <a:t>.</a:t>
            </a:r>
          </a:p>
          <a:p>
            <a:r>
              <a:rPr lang="tr-TR" err="1"/>
              <a:t>Then</a:t>
            </a:r>
            <a:r>
              <a:rPr lang="tr-TR"/>
              <a:t> </a:t>
            </a:r>
            <a:r>
              <a:rPr lang="tr-TR" err="1"/>
              <a:t>we</a:t>
            </a:r>
            <a:r>
              <a:rPr lang="tr-TR"/>
              <a:t> </a:t>
            </a:r>
            <a:r>
              <a:rPr lang="tr-TR" err="1"/>
              <a:t>need</a:t>
            </a:r>
            <a:r>
              <a:rPr lang="tr-TR"/>
              <a:t> </a:t>
            </a:r>
            <a:r>
              <a:rPr lang="tr-TR" err="1"/>
              <a:t>to</a:t>
            </a:r>
            <a:r>
              <a:rPr lang="tr-TR"/>
              <a:t> </a:t>
            </a:r>
            <a:r>
              <a:rPr lang="tr-TR" err="1"/>
              <a:t>print</a:t>
            </a:r>
            <a:r>
              <a:rPr lang="tr-TR"/>
              <a:t> mask of </a:t>
            </a:r>
            <a:r>
              <a:rPr lang="tr-TR" err="1"/>
              <a:t>the</a:t>
            </a:r>
            <a:r>
              <a:rPr lang="tr-TR"/>
              <a:t> </a:t>
            </a:r>
            <a:r>
              <a:rPr lang="tr-TR" err="1"/>
              <a:t>components</a:t>
            </a:r>
            <a:r>
              <a:rPr lang="tr-TR"/>
              <a:t> on a </a:t>
            </a:r>
            <a:r>
              <a:rPr lang="tr-TR" err="1"/>
              <a:t>transparent</a:t>
            </a:r>
            <a:r>
              <a:rPr lang="tr-TR"/>
              <a:t> </a:t>
            </a:r>
            <a:r>
              <a:rPr lang="tr-TR" err="1"/>
              <a:t>paper</a:t>
            </a:r>
            <a:r>
              <a:rPr lang="tr-TR"/>
              <a:t> as </a:t>
            </a:r>
            <a:r>
              <a:rPr lang="tr-TR" err="1"/>
              <a:t>seen</a:t>
            </a:r>
            <a:r>
              <a:rPr lang="tr-TR"/>
              <a:t> in </a:t>
            </a:r>
            <a:r>
              <a:rPr lang="tr-TR" err="1"/>
              <a:t>the</a:t>
            </a:r>
            <a:r>
              <a:rPr lang="tr-TR"/>
              <a:t> </a:t>
            </a:r>
            <a:r>
              <a:rPr lang="tr-TR" err="1"/>
              <a:t>figure</a:t>
            </a:r>
            <a:r>
              <a:rPr lang="tr-TR"/>
              <a:t>.</a:t>
            </a:r>
          </a:p>
          <a:p>
            <a:r>
              <a:rPr lang="tr-TR"/>
              <a:t>Since </a:t>
            </a:r>
            <a:r>
              <a:rPr lang="tr-TR" err="1"/>
              <a:t>the</a:t>
            </a:r>
            <a:r>
              <a:rPr lang="tr-TR"/>
              <a:t> </a:t>
            </a:r>
            <a:r>
              <a:rPr lang="tr-TR" err="1"/>
              <a:t>photoresist</a:t>
            </a:r>
            <a:r>
              <a:rPr lang="tr-TR"/>
              <a:t> </a:t>
            </a:r>
            <a:r>
              <a:rPr lang="tr-TR" err="1"/>
              <a:t>layer</a:t>
            </a:r>
            <a:r>
              <a:rPr lang="tr-TR"/>
              <a:t> is </a:t>
            </a:r>
            <a:r>
              <a:rPr lang="tr-TR" err="1"/>
              <a:t>missing</a:t>
            </a:r>
            <a:r>
              <a:rPr lang="tr-TR"/>
              <a:t>, </a:t>
            </a:r>
            <a:r>
              <a:rPr lang="tr-TR" err="1"/>
              <a:t>we</a:t>
            </a:r>
            <a:r>
              <a:rPr lang="tr-TR"/>
              <a:t> </a:t>
            </a:r>
            <a:r>
              <a:rPr lang="tr-TR" err="1"/>
              <a:t>add</a:t>
            </a:r>
            <a:r>
              <a:rPr lang="tr-TR"/>
              <a:t> it </a:t>
            </a:r>
            <a:r>
              <a:rPr lang="tr-TR" err="1"/>
              <a:t>by</a:t>
            </a:r>
            <a:r>
              <a:rPr lang="tr-TR"/>
              <a:t> </a:t>
            </a:r>
            <a:r>
              <a:rPr lang="tr-TR" err="1"/>
              <a:t>ourselves</a:t>
            </a:r>
            <a:r>
              <a:rPr lang="tr-TR"/>
              <a:t> </a:t>
            </a:r>
            <a:r>
              <a:rPr lang="tr-TR" err="1"/>
              <a:t>with</a:t>
            </a:r>
            <a:r>
              <a:rPr lang="tr-TR"/>
              <a:t> hot </a:t>
            </a:r>
            <a:r>
              <a:rPr lang="tr-TR" err="1"/>
              <a:t>air</a:t>
            </a:r>
            <a:r>
              <a:rPr lang="tr-TR"/>
              <a:t> </a:t>
            </a:r>
            <a:r>
              <a:rPr lang="tr-TR" err="1"/>
              <a:t>gun</a:t>
            </a:r>
            <a:r>
              <a:rPr lang="tr-TR"/>
              <a:t>. </a:t>
            </a:r>
            <a:br>
              <a:rPr lang="tr-TR"/>
            </a:br>
            <a:r>
              <a:rPr lang="tr-TR" err="1"/>
              <a:t>Next</a:t>
            </a:r>
            <a:r>
              <a:rPr lang="tr-TR"/>
              <a:t>, </a:t>
            </a:r>
            <a:r>
              <a:rPr lang="tr-TR" err="1"/>
              <a:t>we</a:t>
            </a:r>
            <a:r>
              <a:rPr lang="tr-TR"/>
              <a:t> put </a:t>
            </a:r>
            <a:r>
              <a:rPr lang="tr-TR" err="1"/>
              <a:t>the</a:t>
            </a:r>
            <a:r>
              <a:rPr lang="tr-TR"/>
              <a:t> board on </a:t>
            </a:r>
            <a:r>
              <a:rPr lang="tr-TR" err="1"/>
              <a:t>uv</a:t>
            </a:r>
            <a:r>
              <a:rPr lang="tr-TR"/>
              <a:t> </a:t>
            </a:r>
            <a:r>
              <a:rPr lang="tr-TR" err="1"/>
              <a:t>exposure</a:t>
            </a:r>
            <a:r>
              <a:rPr lang="tr-TR"/>
              <a:t> </a:t>
            </a:r>
            <a:r>
              <a:rPr lang="tr-TR" err="1"/>
              <a:t>machine</a:t>
            </a:r>
            <a:r>
              <a:rPr lang="tr-TR"/>
              <a:t>.</a:t>
            </a:r>
          </a:p>
          <a:p>
            <a:r>
              <a:rPr lang="tr-TR" err="1"/>
              <a:t>And</a:t>
            </a:r>
            <a:r>
              <a:rPr lang="tr-TR"/>
              <a:t> </a:t>
            </a:r>
            <a:r>
              <a:rPr lang="tr-TR" err="1"/>
              <a:t>lastly</a:t>
            </a:r>
            <a:r>
              <a:rPr lang="tr-TR"/>
              <a:t>, </a:t>
            </a:r>
            <a:r>
              <a:rPr lang="tr-TR" err="1"/>
              <a:t>with</a:t>
            </a:r>
            <a:r>
              <a:rPr lang="tr-TR"/>
              <a:t> 3 </a:t>
            </a:r>
            <a:r>
              <a:rPr lang="tr-TR" err="1"/>
              <a:t>different</a:t>
            </a:r>
            <a:r>
              <a:rPr lang="tr-TR"/>
              <a:t> </a:t>
            </a:r>
            <a:r>
              <a:rPr lang="tr-TR" err="1"/>
              <a:t>chemicals</a:t>
            </a:r>
            <a:r>
              <a:rPr lang="tr-TR"/>
              <a:t> </a:t>
            </a:r>
            <a:r>
              <a:rPr lang="tr-TR" err="1"/>
              <a:t>we</a:t>
            </a:r>
            <a:r>
              <a:rPr lang="tr-TR"/>
              <a:t> </a:t>
            </a:r>
            <a:r>
              <a:rPr lang="tr-TR" err="1"/>
              <a:t>developed</a:t>
            </a:r>
            <a:r>
              <a:rPr lang="tr-TR"/>
              <a:t> </a:t>
            </a:r>
            <a:r>
              <a:rPr lang="tr-TR" err="1"/>
              <a:t>the</a:t>
            </a:r>
            <a:r>
              <a:rPr lang="tr-TR"/>
              <a:t> </a:t>
            </a:r>
            <a:r>
              <a:rPr lang="tr-TR" err="1"/>
              <a:t>photoresist</a:t>
            </a:r>
            <a:r>
              <a:rPr lang="tr-TR"/>
              <a:t>, </a:t>
            </a:r>
            <a:r>
              <a:rPr lang="tr-TR" err="1"/>
              <a:t>etched</a:t>
            </a:r>
            <a:r>
              <a:rPr lang="tr-TR"/>
              <a:t> </a:t>
            </a:r>
            <a:r>
              <a:rPr lang="tr-TR" err="1"/>
              <a:t>the</a:t>
            </a:r>
            <a:r>
              <a:rPr lang="tr-TR"/>
              <a:t> </a:t>
            </a:r>
            <a:r>
              <a:rPr lang="tr-TR" err="1"/>
              <a:t>copper</a:t>
            </a:r>
            <a:r>
              <a:rPr lang="tr-TR"/>
              <a:t> </a:t>
            </a:r>
            <a:r>
              <a:rPr lang="tr-TR" err="1"/>
              <a:t>and</a:t>
            </a:r>
            <a:r>
              <a:rPr lang="tr-TR"/>
              <a:t> </a:t>
            </a:r>
            <a:r>
              <a:rPr lang="tr-TR" err="1"/>
              <a:t>stripped</a:t>
            </a:r>
            <a:r>
              <a:rPr lang="tr-TR"/>
              <a:t> </a:t>
            </a:r>
            <a:r>
              <a:rPr lang="tr-TR" err="1"/>
              <a:t>the</a:t>
            </a:r>
            <a:r>
              <a:rPr lang="tr-TR"/>
              <a:t> </a:t>
            </a:r>
            <a:r>
              <a:rPr lang="tr-TR" err="1"/>
              <a:t>remaining</a:t>
            </a:r>
            <a:r>
              <a:rPr lang="tr-TR"/>
              <a:t> </a:t>
            </a:r>
            <a:r>
              <a:rPr lang="tr-TR" err="1"/>
              <a:t>photoresist</a:t>
            </a:r>
            <a:r>
              <a:rPr lang="tr-TR"/>
              <a:t>.</a:t>
            </a:r>
          </a:p>
          <a:p>
            <a:endParaRPr lang="tr-TR"/>
          </a:p>
          <a:p>
            <a:r>
              <a:rPr lang="tr-TR" err="1"/>
              <a:t>After</a:t>
            </a:r>
            <a:r>
              <a:rPr lang="tr-TR"/>
              <a:t> </a:t>
            </a:r>
            <a:r>
              <a:rPr lang="tr-TR" err="1"/>
              <a:t>we</a:t>
            </a:r>
            <a:r>
              <a:rPr lang="tr-TR"/>
              <a:t> </a:t>
            </a:r>
            <a:r>
              <a:rPr lang="tr-TR" err="1"/>
              <a:t>solder</a:t>
            </a:r>
            <a:r>
              <a:rPr lang="tr-TR"/>
              <a:t> </a:t>
            </a:r>
            <a:r>
              <a:rPr lang="tr-TR" err="1"/>
              <a:t>the</a:t>
            </a:r>
            <a:r>
              <a:rPr lang="tr-TR"/>
              <a:t> SMA </a:t>
            </a:r>
            <a:r>
              <a:rPr lang="tr-TR" err="1"/>
              <a:t>connecter</a:t>
            </a:r>
            <a:r>
              <a:rPr lang="tr-TR"/>
              <a:t>, </a:t>
            </a:r>
            <a:r>
              <a:rPr lang="tr-TR" err="1"/>
              <a:t>the</a:t>
            </a:r>
            <a:r>
              <a:rPr lang="tr-TR"/>
              <a:t> </a:t>
            </a:r>
            <a:r>
              <a:rPr lang="tr-TR" err="1"/>
              <a:t>manufacturing</a:t>
            </a:r>
            <a:r>
              <a:rPr lang="tr-TR"/>
              <a:t> </a:t>
            </a:r>
            <a:r>
              <a:rPr lang="tr-TR" err="1"/>
              <a:t>process</a:t>
            </a:r>
            <a:r>
              <a:rPr lang="tr-TR"/>
              <a:t> is </a:t>
            </a:r>
            <a:r>
              <a:rPr lang="tr-TR" err="1"/>
              <a:t>being</a:t>
            </a:r>
            <a:r>
              <a:rPr lang="tr-TR"/>
              <a:t> done.</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24</a:t>
            </a:fld>
            <a:endParaRPr lang="en-US" altLang="zh-TW"/>
          </a:p>
        </p:txBody>
      </p:sp>
    </p:spTree>
    <p:extLst>
      <p:ext uri="{BB962C8B-B14F-4D97-AF65-F5344CB8AC3E}">
        <p14:creationId xmlns:p14="http://schemas.microsoft.com/office/powerpoint/2010/main" val="1502186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Second problem was unknown dielectric. We had several boards with no description on it. </a:t>
            </a:r>
          </a:p>
          <a:p>
            <a:r>
              <a:rPr lang="tr-TR"/>
              <a:t>Therefore, to find the dielectic of them, we designed a simple 5.8GHz patch antenna and measured the S11. </a:t>
            </a:r>
          </a:p>
          <a:p>
            <a:r>
              <a:rPr lang="tr-TR"/>
              <a:t>As seen in figure up right, operating frequency is approximatelly 6.1 GHz. Therefore, by doing parametric sweep on simulation, we conculued that the dielectic constant of the board is 3.9. </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25</a:t>
            </a:fld>
            <a:endParaRPr lang="en-US" altLang="zh-TW"/>
          </a:p>
        </p:txBody>
      </p:sp>
    </p:spTree>
    <p:extLst>
      <p:ext uri="{BB962C8B-B14F-4D97-AF65-F5344CB8AC3E}">
        <p14:creationId xmlns:p14="http://schemas.microsoft.com/office/powerpoint/2010/main" val="4235759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We did a lot of trial and error for manufacturing. For the antenna the operating frequency was shifted and for the power splitter, the attenuation was higher than expected. Therefore, we </a:t>
            </a:r>
            <a:r>
              <a:rPr lang="tr-TR" err="1"/>
              <a:t>reproduced</a:t>
            </a:r>
            <a:r>
              <a:rPr lang="tr-TR"/>
              <a:t> them </a:t>
            </a:r>
            <a:r>
              <a:rPr lang="tr-TR" err="1"/>
              <a:t>with</a:t>
            </a:r>
            <a:r>
              <a:rPr lang="tr-TR"/>
              <a:t> </a:t>
            </a:r>
            <a:r>
              <a:rPr lang="tr-TR" err="1"/>
              <a:t>different</a:t>
            </a:r>
            <a:r>
              <a:rPr lang="tr-TR"/>
              <a:t> </a:t>
            </a:r>
            <a:r>
              <a:rPr lang="tr-TR" err="1"/>
              <a:t>approach</a:t>
            </a:r>
            <a:r>
              <a:rPr lang="tr-TR"/>
              <a:t>.</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26</a:t>
            </a:fld>
            <a:endParaRPr lang="en-US" altLang="zh-TW"/>
          </a:p>
        </p:txBody>
      </p:sp>
    </p:spTree>
    <p:extLst>
      <p:ext uri="{BB962C8B-B14F-4D97-AF65-F5344CB8AC3E}">
        <p14:creationId xmlns:p14="http://schemas.microsoft.com/office/powerpoint/2010/main" val="2854170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These</a:t>
            </a:r>
            <a:r>
              <a:rPr lang="tr-TR"/>
              <a:t> </a:t>
            </a:r>
            <a:r>
              <a:rPr lang="tr-TR" err="1"/>
              <a:t>are</a:t>
            </a:r>
            <a:r>
              <a:rPr lang="tr-TR"/>
              <a:t> </a:t>
            </a:r>
            <a:r>
              <a:rPr lang="tr-TR" err="1"/>
              <a:t>the</a:t>
            </a:r>
            <a:r>
              <a:rPr lang="tr-TR"/>
              <a:t> </a:t>
            </a:r>
            <a:r>
              <a:rPr lang="tr-TR" err="1"/>
              <a:t>most</a:t>
            </a:r>
            <a:r>
              <a:rPr lang="tr-TR"/>
              <a:t> of </a:t>
            </a:r>
            <a:r>
              <a:rPr lang="tr-TR" err="1"/>
              <a:t>the</a:t>
            </a:r>
            <a:r>
              <a:rPr lang="tr-TR"/>
              <a:t> </a:t>
            </a:r>
            <a:r>
              <a:rPr lang="tr-TR" err="1"/>
              <a:t>components</a:t>
            </a:r>
            <a:r>
              <a:rPr lang="tr-TR"/>
              <a:t> </a:t>
            </a:r>
            <a:r>
              <a:rPr lang="tr-TR" err="1"/>
              <a:t>we</a:t>
            </a:r>
            <a:r>
              <a:rPr lang="tr-TR"/>
              <a:t> </a:t>
            </a:r>
            <a:r>
              <a:rPr lang="tr-TR" err="1"/>
              <a:t>succesfully</a:t>
            </a:r>
            <a:r>
              <a:rPr lang="tr-TR"/>
              <a:t> </a:t>
            </a:r>
            <a:r>
              <a:rPr lang="tr-TR" err="1"/>
              <a:t>manufactured</a:t>
            </a:r>
            <a:r>
              <a:rPr lang="tr-TR"/>
              <a:t>.  </a:t>
            </a:r>
          </a:p>
          <a:p>
            <a:r>
              <a:rPr lang="tr-TR" err="1"/>
              <a:t>There</a:t>
            </a:r>
            <a:r>
              <a:rPr lang="tr-TR"/>
              <a:t> is </a:t>
            </a:r>
            <a:r>
              <a:rPr lang="tr-TR" err="1"/>
              <a:t>wilkinson</a:t>
            </a:r>
            <a:r>
              <a:rPr lang="tr-TR"/>
              <a:t> </a:t>
            </a:r>
            <a:r>
              <a:rPr lang="tr-TR" err="1"/>
              <a:t>power</a:t>
            </a:r>
            <a:r>
              <a:rPr lang="tr-TR"/>
              <a:t> </a:t>
            </a:r>
            <a:r>
              <a:rPr lang="tr-TR" err="1"/>
              <a:t>dividers</a:t>
            </a:r>
            <a:r>
              <a:rPr lang="tr-TR"/>
              <a:t>, a Vivaldi </a:t>
            </a:r>
            <a:r>
              <a:rPr lang="tr-TR" err="1"/>
              <a:t>antenna</a:t>
            </a:r>
            <a:r>
              <a:rPr lang="tr-TR"/>
              <a:t>, </a:t>
            </a:r>
            <a:r>
              <a:rPr lang="tr-TR" err="1"/>
              <a:t>and</a:t>
            </a:r>
            <a:r>
              <a:rPr lang="tr-TR"/>
              <a:t> a </a:t>
            </a:r>
            <a:r>
              <a:rPr lang="tr-TR" err="1"/>
              <a:t>patch</a:t>
            </a:r>
            <a:r>
              <a:rPr lang="tr-TR"/>
              <a:t> </a:t>
            </a:r>
            <a:r>
              <a:rPr lang="tr-TR" err="1"/>
              <a:t>antenna</a:t>
            </a:r>
            <a:r>
              <a:rPr lang="tr-TR"/>
              <a:t>.</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27</a:t>
            </a:fld>
            <a:endParaRPr lang="en-US" altLang="zh-TW"/>
          </a:p>
        </p:txBody>
      </p:sp>
    </p:spTree>
    <p:extLst>
      <p:ext uri="{BB962C8B-B14F-4D97-AF65-F5344CB8AC3E}">
        <p14:creationId xmlns:p14="http://schemas.microsoft.com/office/powerpoint/2010/main" val="2702735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At </a:t>
            </a:r>
            <a:r>
              <a:rPr lang="tr-TR" err="1"/>
              <a:t>the</a:t>
            </a:r>
            <a:r>
              <a:rPr lang="tr-TR"/>
              <a:t> final </a:t>
            </a:r>
            <a:r>
              <a:rPr lang="tr-TR" err="1"/>
              <a:t>design</a:t>
            </a:r>
            <a:r>
              <a:rPr lang="tr-TR"/>
              <a:t> of </a:t>
            </a:r>
            <a:r>
              <a:rPr lang="tr-TR" err="1"/>
              <a:t>the</a:t>
            </a:r>
            <a:r>
              <a:rPr lang="tr-TR"/>
              <a:t> </a:t>
            </a:r>
            <a:r>
              <a:rPr lang="tr-TR" err="1"/>
              <a:t>project</a:t>
            </a:r>
            <a:r>
              <a:rPr lang="tr-TR"/>
              <a:t>, </a:t>
            </a:r>
            <a:r>
              <a:rPr lang="tr-TR" err="1"/>
              <a:t>our</a:t>
            </a:r>
            <a:r>
              <a:rPr lang="tr-TR"/>
              <a:t> radar </a:t>
            </a:r>
            <a:r>
              <a:rPr lang="tr-TR" err="1"/>
              <a:t>was</a:t>
            </a:r>
            <a:r>
              <a:rPr lang="tr-TR"/>
              <a:t> </a:t>
            </a:r>
            <a:r>
              <a:rPr lang="tr-TR" err="1"/>
              <a:t>seen</a:t>
            </a:r>
            <a:r>
              <a:rPr lang="tr-TR"/>
              <a:t> </a:t>
            </a:r>
            <a:r>
              <a:rPr lang="tr-TR" err="1"/>
              <a:t>like</a:t>
            </a:r>
            <a:r>
              <a:rPr lang="tr-TR"/>
              <a:t> </a:t>
            </a:r>
            <a:r>
              <a:rPr lang="tr-TR" err="1"/>
              <a:t>this</a:t>
            </a:r>
            <a:r>
              <a:rPr lang="tr-TR"/>
              <a:t>. </a:t>
            </a:r>
          </a:p>
          <a:p>
            <a:r>
              <a:rPr lang="tr-TR" err="1"/>
              <a:t>We</a:t>
            </a:r>
            <a:r>
              <a:rPr lang="tr-TR"/>
              <a:t> </a:t>
            </a:r>
            <a:r>
              <a:rPr lang="tr-TR" err="1"/>
              <a:t>mounted</a:t>
            </a:r>
            <a:r>
              <a:rPr lang="tr-TR"/>
              <a:t> </a:t>
            </a:r>
            <a:r>
              <a:rPr lang="tr-TR" err="1"/>
              <a:t>the</a:t>
            </a:r>
            <a:r>
              <a:rPr lang="tr-TR"/>
              <a:t> </a:t>
            </a:r>
            <a:r>
              <a:rPr lang="tr-TR" err="1"/>
              <a:t>antennas</a:t>
            </a:r>
            <a:r>
              <a:rPr lang="tr-TR"/>
              <a:t> in </a:t>
            </a:r>
            <a:r>
              <a:rPr lang="tr-TR" err="1"/>
              <a:t>the</a:t>
            </a:r>
            <a:r>
              <a:rPr lang="tr-TR"/>
              <a:t> </a:t>
            </a:r>
            <a:r>
              <a:rPr lang="tr-TR" err="1"/>
              <a:t>front</a:t>
            </a:r>
            <a:r>
              <a:rPr lang="tr-TR"/>
              <a:t> of </a:t>
            </a:r>
            <a:r>
              <a:rPr lang="tr-TR" err="1"/>
              <a:t>the</a:t>
            </a:r>
            <a:r>
              <a:rPr lang="tr-TR"/>
              <a:t> radar </a:t>
            </a:r>
            <a:r>
              <a:rPr lang="tr-TR" err="1"/>
              <a:t>side</a:t>
            </a:r>
            <a:r>
              <a:rPr lang="tr-TR"/>
              <a:t> </a:t>
            </a:r>
            <a:r>
              <a:rPr lang="tr-TR" err="1"/>
              <a:t>by</a:t>
            </a:r>
            <a:r>
              <a:rPr lang="tr-TR"/>
              <a:t> </a:t>
            </a:r>
            <a:r>
              <a:rPr lang="tr-TR" err="1"/>
              <a:t>side</a:t>
            </a:r>
            <a:r>
              <a:rPr lang="tr-TR"/>
              <a:t> </a:t>
            </a:r>
            <a:r>
              <a:rPr lang="tr-TR" err="1"/>
              <a:t>to</a:t>
            </a:r>
            <a:r>
              <a:rPr lang="tr-TR"/>
              <a:t> </a:t>
            </a:r>
            <a:r>
              <a:rPr lang="tr-TR" err="1"/>
              <a:t>get</a:t>
            </a:r>
            <a:r>
              <a:rPr lang="tr-TR"/>
              <a:t> </a:t>
            </a:r>
            <a:r>
              <a:rPr lang="tr-TR" err="1"/>
              <a:t>same</a:t>
            </a:r>
            <a:r>
              <a:rPr lang="tr-TR"/>
              <a:t> </a:t>
            </a:r>
            <a:r>
              <a:rPr lang="tr-TR" err="1"/>
              <a:t>measurements</a:t>
            </a:r>
            <a:r>
              <a:rPr lang="tr-TR"/>
              <a:t>. </a:t>
            </a:r>
          </a:p>
          <a:p>
            <a:r>
              <a:rPr lang="tr-TR" err="1"/>
              <a:t>And</a:t>
            </a:r>
            <a:r>
              <a:rPr lang="tr-TR"/>
              <a:t> </a:t>
            </a:r>
            <a:r>
              <a:rPr lang="tr-TR" err="1"/>
              <a:t>we</a:t>
            </a:r>
            <a:r>
              <a:rPr lang="tr-TR"/>
              <a:t> </a:t>
            </a:r>
            <a:r>
              <a:rPr lang="tr-TR" err="1"/>
              <a:t>recorded</a:t>
            </a:r>
            <a:r>
              <a:rPr lang="tr-TR"/>
              <a:t> </a:t>
            </a:r>
            <a:r>
              <a:rPr lang="tr-TR" err="1"/>
              <a:t>the</a:t>
            </a:r>
            <a:r>
              <a:rPr lang="tr-TR"/>
              <a:t> </a:t>
            </a:r>
            <a:r>
              <a:rPr lang="tr-TR" err="1"/>
              <a:t>measurements</a:t>
            </a:r>
            <a:r>
              <a:rPr lang="tr-TR"/>
              <a:t> </a:t>
            </a:r>
            <a:r>
              <a:rPr lang="tr-TR" err="1"/>
              <a:t>with</a:t>
            </a:r>
            <a:r>
              <a:rPr lang="tr-TR"/>
              <a:t> </a:t>
            </a:r>
            <a:r>
              <a:rPr lang="tr-TR" err="1"/>
              <a:t>the</a:t>
            </a:r>
            <a:r>
              <a:rPr lang="tr-TR"/>
              <a:t> </a:t>
            </a:r>
            <a:r>
              <a:rPr lang="tr-TR" err="1"/>
              <a:t>aux</a:t>
            </a:r>
            <a:r>
              <a:rPr lang="tr-TR"/>
              <a:t> </a:t>
            </a:r>
            <a:r>
              <a:rPr lang="tr-TR" err="1"/>
              <a:t>cable</a:t>
            </a:r>
            <a:r>
              <a:rPr lang="tr-TR"/>
              <a:t> as </a:t>
            </a:r>
            <a:r>
              <a:rPr lang="tr-TR" err="1"/>
              <a:t>seen</a:t>
            </a:r>
            <a:r>
              <a:rPr lang="tr-TR"/>
              <a:t> in </a:t>
            </a:r>
            <a:r>
              <a:rPr lang="tr-TR" err="1"/>
              <a:t>the</a:t>
            </a:r>
            <a:r>
              <a:rPr lang="tr-TR"/>
              <a:t> </a:t>
            </a:r>
            <a:r>
              <a:rPr lang="tr-TR" err="1"/>
              <a:t>figure</a:t>
            </a:r>
            <a:r>
              <a:rPr lang="tr-TR"/>
              <a:t> at </a:t>
            </a:r>
            <a:r>
              <a:rPr lang="tr-TR" err="1"/>
              <a:t>right</a:t>
            </a:r>
            <a:r>
              <a:rPr lang="tr-TR"/>
              <a:t>.</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28</a:t>
            </a:fld>
            <a:endParaRPr lang="en-US" altLang="zh-TW"/>
          </a:p>
        </p:txBody>
      </p:sp>
    </p:spTree>
    <p:extLst>
      <p:ext uri="{BB962C8B-B14F-4D97-AF65-F5344CB8AC3E}">
        <p14:creationId xmlns:p14="http://schemas.microsoft.com/office/powerpoint/2010/main" val="2383497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Lets look inside of it.</a:t>
            </a:r>
            <a:br>
              <a:rPr lang="tr-TR"/>
            </a:br>
            <a:endParaRPr lang="tr-TR"/>
          </a:p>
          <a:p>
            <a:r>
              <a:rPr lang="tr-TR"/>
              <a:t>On the breadboad, from left to right, there are audio amplifier, voltage divider, voltage ragulator and switching system.</a:t>
            </a:r>
          </a:p>
          <a:p>
            <a:r>
              <a:rPr lang="tr-TR"/>
              <a:t>On the top there are voltage controlled oscillators, amplifiers, power divider/combiners and a mixer.</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29</a:t>
            </a:fld>
            <a:endParaRPr lang="en-US" altLang="zh-TW"/>
          </a:p>
        </p:txBody>
      </p:sp>
    </p:spTree>
    <p:extLst>
      <p:ext uri="{BB962C8B-B14F-4D97-AF65-F5344CB8AC3E}">
        <p14:creationId xmlns:p14="http://schemas.microsoft.com/office/powerpoint/2010/main" val="1381895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latin typeface="Verdana" panose="020B0604030504040204" pitchFamily="34" charset="0"/>
              </a:rPr>
              <a:t>A radar is an electromagnetic sensor to determine the distance, angle or velocity of an object. In this project we concerned with doppler radar. Doppler is an effect which happens when an object has a velocity relation to the wave source or observer. Doppler radar uses this effect to detect the speed of an object.</a:t>
            </a:r>
            <a:endParaRPr lang="tr-TR" sz="1800">
              <a:solidFill>
                <a:srgbClr val="000000"/>
              </a:solidFill>
              <a:latin typeface="Verdana" panose="020B0604030504040204" pitchFamily="34" charset="0"/>
            </a:endParaRPr>
          </a:p>
          <a:p>
            <a:endParaRPr lang="tr-TR" sz="1800">
              <a:solidFill>
                <a:srgbClr val="000000"/>
              </a:solidFill>
              <a:latin typeface="Verdana" panose="020B0604030504040204" pitchFamily="34" charset="0"/>
            </a:endParaRPr>
          </a:p>
          <a:p>
            <a:r>
              <a:rPr lang="tr-TR"/>
              <a:t>Doppler radars can be operated in different bands, in this project we built S band and C band radars, which are in 2.45 and 5.8 GHz.</a:t>
            </a:r>
          </a:p>
          <a:p>
            <a:endParaRPr lang="tr-TR"/>
          </a:p>
          <a:p>
            <a:r>
              <a:rPr lang="tr-TR"/>
              <a:t>In radar applications, different types of systems can be used for different detections, such as continuous wave, ultrawideband impulse or pulse wave radars.</a:t>
            </a:r>
          </a:p>
          <a:p>
            <a:r>
              <a:rPr lang="tr-TR"/>
              <a:t>We will focus on the continous wave radars which are better at doppler shift detection because of continous receiving.</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a:t>
            </a:fld>
            <a:endParaRPr lang="en-US" altLang="zh-TW"/>
          </a:p>
        </p:txBody>
      </p:sp>
    </p:spTree>
    <p:extLst>
      <p:ext uri="{BB962C8B-B14F-4D97-AF65-F5344CB8AC3E}">
        <p14:creationId xmlns:p14="http://schemas.microsoft.com/office/powerpoint/2010/main" val="2852282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In</a:t>
            </a:r>
            <a:r>
              <a:rPr lang="tr-TR"/>
              <a:t> </a:t>
            </a:r>
            <a:r>
              <a:rPr lang="tr-TR" err="1"/>
              <a:t>ressults</a:t>
            </a:r>
            <a:r>
              <a:rPr lang="tr-TR"/>
              <a:t>, </a:t>
            </a:r>
            <a:r>
              <a:rPr lang="tr-TR" err="1"/>
              <a:t>After</a:t>
            </a:r>
            <a:r>
              <a:rPr lang="tr-TR"/>
              <a:t> </a:t>
            </a:r>
            <a:r>
              <a:rPr lang="tr-TR" err="1"/>
              <a:t>we</a:t>
            </a:r>
            <a:r>
              <a:rPr lang="tr-TR"/>
              <a:t> </a:t>
            </a:r>
            <a:r>
              <a:rPr lang="tr-TR" err="1"/>
              <a:t>finalize</a:t>
            </a:r>
            <a:r>
              <a:rPr lang="tr-TR"/>
              <a:t> </a:t>
            </a:r>
            <a:r>
              <a:rPr lang="tr-TR" err="1"/>
              <a:t>our</a:t>
            </a:r>
            <a:r>
              <a:rPr lang="tr-TR"/>
              <a:t> </a:t>
            </a:r>
            <a:r>
              <a:rPr lang="tr-TR" err="1"/>
              <a:t>desing</a:t>
            </a:r>
            <a:r>
              <a:rPr lang="tr-TR"/>
              <a:t>, </a:t>
            </a:r>
            <a:r>
              <a:rPr lang="tr-TR" err="1"/>
              <a:t>we</a:t>
            </a:r>
            <a:r>
              <a:rPr lang="tr-TR"/>
              <a:t> </a:t>
            </a:r>
            <a:r>
              <a:rPr lang="tr-TR" err="1"/>
              <a:t>started</a:t>
            </a:r>
            <a:r>
              <a:rPr lang="tr-TR"/>
              <a:t> </a:t>
            </a:r>
            <a:r>
              <a:rPr lang="tr-TR" err="1"/>
              <a:t>to</a:t>
            </a:r>
            <a:r>
              <a:rPr lang="tr-TR"/>
              <a:t> </a:t>
            </a:r>
            <a:r>
              <a:rPr lang="tr-TR" err="1"/>
              <a:t>measure</a:t>
            </a:r>
            <a:r>
              <a:rPr lang="tr-TR"/>
              <a:t> </a:t>
            </a:r>
            <a:r>
              <a:rPr lang="tr-TR" err="1"/>
              <a:t>different</a:t>
            </a:r>
            <a:r>
              <a:rPr lang="tr-TR"/>
              <a:t> </a:t>
            </a:r>
            <a:r>
              <a:rPr lang="tr-TR" err="1"/>
              <a:t>situations</a:t>
            </a:r>
            <a:r>
              <a:rPr lang="tr-TR"/>
              <a:t> </a:t>
            </a:r>
            <a:r>
              <a:rPr lang="tr-TR" err="1"/>
              <a:t>with</a:t>
            </a:r>
            <a:r>
              <a:rPr lang="tr-TR"/>
              <a:t> 2 </a:t>
            </a:r>
            <a:r>
              <a:rPr lang="tr-TR" err="1"/>
              <a:t>radars</a:t>
            </a:r>
            <a:r>
              <a:rPr lang="tr-TR"/>
              <a:t> </a:t>
            </a:r>
            <a:r>
              <a:rPr lang="tr-TR" err="1"/>
              <a:t>and</a:t>
            </a:r>
            <a:r>
              <a:rPr lang="tr-TR"/>
              <a:t> </a:t>
            </a:r>
            <a:r>
              <a:rPr lang="tr-TR" err="1"/>
              <a:t>compared</a:t>
            </a:r>
            <a:r>
              <a:rPr lang="tr-TR"/>
              <a:t> </a:t>
            </a:r>
            <a:r>
              <a:rPr lang="tr-TR" err="1"/>
              <a:t>them</a:t>
            </a:r>
            <a:r>
              <a:rPr lang="tr-TR"/>
              <a:t>.</a:t>
            </a:r>
          </a:p>
          <a:p>
            <a:endParaRPr lang="tr-TR"/>
          </a:p>
          <a:p>
            <a:pPr marL="0" marR="0" lvl="0" indent="0" algn="l" defTabSz="912813" rtl="0" eaLnBrk="0" fontAlgn="base" latinLnBrk="0" hangingPunct="0">
              <a:lnSpc>
                <a:spcPct val="100000"/>
              </a:lnSpc>
              <a:spcBef>
                <a:spcPct val="30000"/>
              </a:spcBef>
              <a:spcAft>
                <a:spcPct val="0"/>
              </a:spcAft>
              <a:buClrTx/>
              <a:buSzTx/>
              <a:buFontTx/>
              <a:buNone/>
              <a:tabLst/>
              <a:defRPr/>
            </a:pPr>
            <a:r>
              <a:rPr lang="tr-TR" err="1"/>
              <a:t>By</a:t>
            </a:r>
            <a:r>
              <a:rPr lang="tr-TR"/>
              <a:t> </a:t>
            </a:r>
            <a:r>
              <a:rPr lang="tr-TR" err="1"/>
              <a:t>doing</a:t>
            </a:r>
            <a:r>
              <a:rPr lang="tr-TR"/>
              <a:t> </a:t>
            </a:r>
            <a:r>
              <a:rPr lang="tr-TR" err="1"/>
              <a:t>measurents</a:t>
            </a:r>
            <a:r>
              <a:rPr lang="tr-TR"/>
              <a:t>, </a:t>
            </a:r>
            <a:r>
              <a:rPr lang="tr-TR" err="1"/>
              <a:t>we</a:t>
            </a:r>
            <a:r>
              <a:rPr lang="tr-TR"/>
              <a:t> </a:t>
            </a:r>
            <a:r>
              <a:rPr lang="tr-TR" err="1"/>
              <a:t>generally</a:t>
            </a:r>
            <a:r>
              <a:rPr lang="tr-TR"/>
              <a:t> </a:t>
            </a:r>
            <a:r>
              <a:rPr lang="tr-TR" err="1"/>
              <a:t>used</a:t>
            </a:r>
            <a:r>
              <a:rPr lang="tr-TR"/>
              <a:t> </a:t>
            </a:r>
            <a:r>
              <a:rPr lang="tr-TR" err="1"/>
              <a:t>this</a:t>
            </a:r>
            <a:r>
              <a:rPr lang="tr-TR"/>
              <a:t> </a:t>
            </a:r>
            <a:r>
              <a:rPr lang="tr-TR" err="1"/>
              <a:t>reflective</a:t>
            </a:r>
            <a:r>
              <a:rPr lang="tr-TR"/>
              <a:t> metal </a:t>
            </a:r>
            <a:r>
              <a:rPr lang="tr-TR" err="1"/>
              <a:t>plate</a:t>
            </a:r>
            <a:r>
              <a:rPr lang="tr-TR"/>
              <a:t> </a:t>
            </a:r>
            <a:r>
              <a:rPr lang="tr-TR" err="1"/>
              <a:t>becuse</a:t>
            </a:r>
            <a:r>
              <a:rPr lang="tr-TR"/>
              <a:t> it has </a:t>
            </a:r>
            <a:r>
              <a:rPr lang="tr-TR" err="1"/>
              <a:t>sufficient</a:t>
            </a:r>
            <a:r>
              <a:rPr lang="tr-TR"/>
              <a:t> radar </a:t>
            </a:r>
            <a:r>
              <a:rPr lang="tr-TR" err="1"/>
              <a:t>cross</a:t>
            </a:r>
            <a:r>
              <a:rPr lang="tr-TR"/>
              <a:t> </a:t>
            </a:r>
            <a:r>
              <a:rPr lang="tr-TR" err="1"/>
              <a:t>section</a:t>
            </a:r>
            <a:r>
              <a:rPr lang="tr-TR"/>
              <a:t> </a:t>
            </a:r>
            <a:r>
              <a:rPr lang="tr-TR" err="1"/>
              <a:t>for</a:t>
            </a:r>
            <a:r>
              <a:rPr lang="tr-TR"/>
              <a:t> </a:t>
            </a:r>
            <a:r>
              <a:rPr lang="tr-TR" err="1"/>
              <a:t>our</a:t>
            </a:r>
            <a:r>
              <a:rPr lang="tr-TR"/>
              <a:t> </a:t>
            </a:r>
            <a:r>
              <a:rPr lang="tr-TR" err="1"/>
              <a:t>purpose</a:t>
            </a:r>
            <a:r>
              <a:rPr lang="tr-TR"/>
              <a:t>.</a:t>
            </a:r>
            <a:endParaRPr lang="en-US"/>
          </a:p>
          <a:p>
            <a:endParaRPr lang="tr-TR"/>
          </a:p>
          <a:p>
            <a:endParaRPr lang="tr-T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30</a:t>
            </a:fld>
            <a:endParaRPr lang="en-US" altLang="zh-TW"/>
          </a:p>
        </p:txBody>
      </p:sp>
    </p:spTree>
    <p:extLst>
      <p:ext uri="{BB962C8B-B14F-4D97-AF65-F5344CB8AC3E}">
        <p14:creationId xmlns:p14="http://schemas.microsoft.com/office/powerpoint/2010/main" val="3097005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For</a:t>
            </a:r>
            <a:r>
              <a:rPr lang="tr-TR"/>
              <a:t> </a:t>
            </a:r>
            <a:r>
              <a:rPr lang="tr-TR" err="1"/>
              <a:t>the</a:t>
            </a:r>
            <a:r>
              <a:rPr lang="tr-TR"/>
              <a:t> </a:t>
            </a:r>
            <a:r>
              <a:rPr lang="tr-TR" err="1"/>
              <a:t>system</a:t>
            </a:r>
            <a:r>
              <a:rPr lang="tr-TR"/>
              <a:t> </a:t>
            </a:r>
            <a:r>
              <a:rPr lang="tr-TR" err="1"/>
              <a:t>power</a:t>
            </a:r>
            <a:r>
              <a:rPr lang="tr-TR"/>
              <a:t> </a:t>
            </a:r>
            <a:r>
              <a:rPr lang="tr-TR" err="1"/>
              <a:t>outputs</a:t>
            </a:r>
            <a:r>
              <a:rPr lang="tr-TR"/>
              <a:t>, </a:t>
            </a:r>
            <a:r>
              <a:rPr lang="tr-TR" err="1"/>
              <a:t>we</a:t>
            </a:r>
            <a:r>
              <a:rPr lang="tr-TR"/>
              <a:t> </a:t>
            </a:r>
            <a:r>
              <a:rPr lang="tr-TR" err="1"/>
              <a:t>found</a:t>
            </a:r>
            <a:r>
              <a:rPr lang="tr-TR"/>
              <a:t> </a:t>
            </a:r>
            <a:r>
              <a:rPr lang="tr-TR" err="1"/>
              <a:t>the</a:t>
            </a:r>
            <a:r>
              <a:rPr lang="tr-TR"/>
              <a:t> </a:t>
            </a:r>
            <a:r>
              <a:rPr lang="tr-TR" err="1"/>
              <a:t>gain</a:t>
            </a:r>
            <a:r>
              <a:rPr lang="tr-TR"/>
              <a:t> of </a:t>
            </a:r>
            <a:r>
              <a:rPr lang="tr-TR" err="1"/>
              <a:t>the</a:t>
            </a:r>
            <a:r>
              <a:rPr lang="tr-TR"/>
              <a:t> </a:t>
            </a:r>
            <a:r>
              <a:rPr lang="tr-TR" err="1"/>
              <a:t>antennas</a:t>
            </a:r>
            <a:r>
              <a:rPr lang="tr-TR"/>
              <a:t> as </a:t>
            </a:r>
            <a:r>
              <a:rPr lang="tr-TR" err="1"/>
              <a:t>seen</a:t>
            </a:r>
            <a:r>
              <a:rPr lang="tr-TR"/>
              <a:t> in </a:t>
            </a:r>
            <a:r>
              <a:rPr lang="tr-TR" err="1"/>
              <a:t>the</a:t>
            </a:r>
            <a:r>
              <a:rPr lang="tr-TR"/>
              <a:t> </a:t>
            </a:r>
            <a:r>
              <a:rPr lang="tr-TR" err="1"/>
              <a:t>slide</a:t>
            </a:r>
            <a:r>
              <a:rPr lang="tr-TR"/>
              <a:t>.</a:t>
            </a:r>
          </a:p>
          <a:p>
            <a:r>
              <a:rPr lang="tr-TR" err="1"/>
              <a:t>We</a:t>
            </a:r>
            <a:r>
              <a:rPr lang="tr-TR"/>
              <a:t> </a:t>
            </a:r>
            <a:r>
              <a:rPr lang="tr-TR" err="1"/>
              <a:t>were</a:t>
            </a:r>
            <a:r>
              <a:rPr lang="tr-TR"/>
              <a:t> </a:t>
            </a:r>
            <a:r>
              <a:rPr lang="tr-TR" err="1"/>
              <a:t>expecting</a:t>
            </a:r>
            <a:r>
              <a:rPr lang="tr-TR"/>
              <a:t> </a:t>
            </a:r>
            <a:r>
              <a:rPr lang="tr-TR" err="1"/>
              <a:t>power</a:t>
            </a:r>
            <a:r>
              <a:rPr lang="tr-TR"/>
              <a:t> </a:t>
            </a:r>
            <a:r>
              <a:rPr lang="tr-TR" err="1"/>
              <a:t>outputs</a:t>
            </a:r>
            <a:r>
              <a:rPr lang="tr-TR"/>
              <a:t> as </a:t>
            </a:r>
            <a:r>
              <a:rPr lang="tr-TR" err="1"/>
              <a:t>higher</a:t>
            </a:r>
            <a:r>
              <a:rPr lang="tr-TR"/>
              <a:t> but </a:t>
            </a:r>
            <a:r>
              <a:rPr lang="tr-TR" err="1"/>
              <a:t>we</a:t>
            </a:r>
            <a:r>
              <a:rPr lang="tr-TR"/>
              <a:t> </a:t>
            </a:r>
            <a:r>
              <a:rPr lang="tr-TR" err="1"/>
              <a:t>measured</a:t>
            </a:r>
            <a:r>
              <a:rPr lang="tr-TR"/>
              <a:t> </a:t>
            </a:r>
            <a:r>
              <a:rPr lang="tr-TR" err="1"/>
              <a:t>lower</a:t>
            </a:r>
            <a:r>
              <a:rPr lang="tr-TR"/>
              <a:t> </a:t>
            </a:r>
            <a:r>
              <a:rPr lang="tr-TR" err="1"/>
              <a:t>power</a:t>
            </a:r>
            <a:r>
              <a:rPr lang="tr-TR"/>
              <a:t> </a:t>
            </a:r>
            <a:r>
              <a:rPr lang="tr-TR" err="1"/>
              <a:t>for</a:t>
            </a:r>
            <a:r>
              <a:rPr lang="tr-TR"/>
              <a:t> </a:t>
            </a:r>
            <a:r>
              <a:rPr lang="tr-TR" err="1"/>
              <a:t>both</a:t>
            </a:r>
            <a:r>
              <a:rPr lang="tr-TR"/>
              <a:t> of </a:t>
            </a:r>
            <a:r>
              <a:rPr lang="tr-TR" err="1"/>
              <a:t>them</a:t>
            </a:r>
            <a:r>
              <a:rPr lang="tr-TR"/>
              <a:t>.  </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31</a:t>
            </a:fld>
            <a:endParaRPr lang="en-US" altLang="zh-TW"/>
          </a:p>
        </p:txBody>
      </p:sp>
    </p:spTree>
    <p:extLst>
      <p:ext uri="{BB962C8B-B14F-4D97-AF65-F5344CB8AC3E}">
        <p14:creationId xmlns:p14="http://schemas.microsoft.com/office/powerpoint/2010/main" val="314687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For</a:t>
            </a:r>
            <a:r>
              <a:rPr lang="tr-TR"/>
              <a:t> </a:t>
            </a:r>
            <a:r>
              <a:rPr lang="tr-TR" err="1"/>
              <a:t>testing</a:t>
            </a:r>
            <a:r>
              <a:rPr lang="tr-TR"/>
              <a:t> </a:t>
            </a:r>
            <a:r>
              <a:rPr lang="tr-TR" err="1"/>
              <a:t>the</a:t>
            </a:r>
            <a:r>
              <a:rPr lang="tr-TR"/>
              <a:t> radar </a:t>
            </a:r>
            <a:r>
              <a:rPr lang="tr-TR" err="1"/>
              <a:t>range</a:t>
            </a:r>
            <a:r>
              <a:rPr lang="tr-TR"/>
              <a:t>, </a:t>
            </a:r>
            <a:r>
              <a:rPr lang="tr-TR" err="1"/>
              <a:t>we</a:t>
            </a:r>
            <a:r>
              <a:rPr lang="tr-TR"/>
              <a:t> </a:t>
            </a:r>
            <a:r>
              <a:rPr lang="tr-TR" err="1"/>
              <a:t>first</a:t>
            </a:r>
            <a:r>
              <a:rPr lang="tr-TR"/>
              <a:t> </a:t>
            </a:r>
            <a:r>
              <a:rPr lang="tr-TR" err="1"/>
              <a:t>theoritically</a:t>
            </a:r>
            <a:r>
              <a:rPr lang="tr-TR"/>
              <a:t> </a:t>
            </a:r>
            <a:r>
              <a:rPr lang="tr-TR" err="1"/>
              <a:t>calculated</a:t>
            </a:r>
            <a:r>
              <a:rPr lang="tr-TR"/>
              <a:t> it </a:t>
            </a:r>
            <a:r>
              <a:rPr lang="tr-TR" err="1"/>
              <a:t>with</a:t>
            </a:r>
            <a:r>
              <a:rPr lang="tr-TR"/>
              <a:t> radar </a:t>
            </a:r>
            <a:r>
              <a:rPr lang="tr-TR" err="1"/>
              <a:t>range</a:t>
            </a:r>
            <a:r>
              <a:rPr lang="tr-TR"/>
              <a:t> </a:t>
            </a:r>
            <a:r>
              <a:rPr lang="tr-TR" err="1"/>
              <a:t>equation</a:t>
            </a:r>
            <a:r>
              <a:rPr lang="tr-TR"/>
              <a:t> </a:t>
            </a:r>
            <a:r>
              <a:rPr lang="tr-TR" err="1"/>
              <a:t>by</a:t>
            </a:r>
            <a:r>
              <a:rPr lang="tr-TR"/>
              <a:t> </a:t>
            </a:r>
            <a:r>
              <a:rPr lang="tr-TR" err="1"/>
              <a:t>assuming</a:t>
            </a:r>
            <a:r>
              <a:rPr lang="tr-TR"/>
              <a:t> </a:t>
            </a:r>
            <a:r>
              <a:rPr lang="tr-TR" err="1"/>
              <a:t>the</a:t>
            </a:r>
            <a:r>
              <a:rPr lang="tr-TR"/>
              <a:t> </a:t>
            </a:r>
            <a:r>
              <a:rPr lang="tr-TR" err="1"/>
              <a:t>nosise</a:t>
            </a:r>
            <a:r>
              <a:rPr lang="tr-TR"/>
              <a:t> </a:t>
            </a:r>
            <a:r>
              <a:rPr lang="tr-TR" err="1"/>
              <a:t>level</a:t>
            </a:r>
            <a:r>
              <a:rPr lang="tr-TR"/>
              <a:t> as -60dBm. </a:t>
            </a:r>
          </a:p>
          <a:p>
            <a:r>
              <a:rPr lang="tr-TR" err="1"/>
              <a:t>For</a:t>
            </a:r>
            <a:r>
              <a:rPr lang="tr-TR"/>
              <a:t> 2.45GHz radar, </a:t>
            </a:r>
            <a:r>
              <a:rPr lang="tr-TR" err="1"/>
              <a:t>our</a:t>
            </a:r>
            <a:r>
              <a:rPr lang="tr-TR"/>
              <a:t> </a:t>
            </a:r>
            <a:r>
              <a:rPr lang="tr-TR" err="1"/>
              <a:t>range</a:t>
            </a:r>
            <a:r>
              <a:rPr lang="tr-TR"/>
              <a:t> is </a:t>
            </a:r>
            <a:r>
              <a:rPr lang="tr-TR" err="1"/>
              <a:t>greater</a:t>
            </a:r>
            <a:r>
              <a:rPr lang="tr-TR"/>
              <a:t> </a:t>
            </a:r>
            <a:r>
              <a:rPr lang="tr-TR" err="1"/>
              <a:t>than</a:t>
            </a:r>
            <a:r>
              <a:rPr lang="tr-TR"/>
              <a:t> 5.8GHz. </a:t>
            </a:r>
            <a:r>
              <a:rPr lang="tr-TR" err="1"/>
              <a:t>To</a:t>
            </a:r>
            <a:r>
              <a:rPr lang="tr-TR"/>
              <a:t> test </a:t>
            </a:r>
            <a:r>
              <a:rPr lang="tr-TR" err="1"/>
              <a:t>this</a:t>
            </a:r>
            <a:r>
              <a:rPr lang="tr-TR"/>
              <a:t> </a:t>
            </a:r>
            <a:r>
              <a:rPr lang="tr-TR" err="1"/>
              <a:t>we</a:t>
            </a:r>
            <a:r>
              <a:rPr lang="tr-TR"/>
              <a:t> </a:t>
            </a:r>
            <a:r>
              <a:rPr lang="tr-TR" err="1"/>
              <a:t>did</a:t>
            </a:r>
            <a:r>
              <a:rPr lang="tr-TR"/>
              <a:t> an </a:t>
            </a:r>
            <a:r>
              <a:rPr lang="tr-TR" err="1"/>
              <a:t>experiment</a:t>
            </a:r>
            <a:r>
              <a:rPr lang="tr-TR"/>
              <a:t> </a:t>
            </a:r>
            <a:r>
              <a:rPr lang="tr-TR" err="1"/>
              <a:t>by</a:t>
            </a:r>
            <a:r>
              <a:rPr lang="tr-TR"/>
              <a:t> </a:t>
            </a:r>
            <a:r>
              <a:rPr lang="tr-TR" err="1"/>
              <a:t>swinging</a:t>
            </a:r>
            <a:r>
              <a:rPr lang="tr-TR"/>
              <a:t> </a:t>
            </a:r>
            <a:r>
              <a:rPr lang="tr-TR" err="1"/>
              <a:t>the</a:t>
            </a:r>
            <a:r>
              <a:rPr lang="tr-TR"/>
              <a:t> </a:t>
            </a:r>
            <a:r>
              <a:rPr lang="tr-TR" err="1"/>
              <a:t>reflective</a:t>
            </a:r>
            <a:r>
              <a:rPr lang="tr-TR"/>
              <a:t> </a:t>
            </a:r>
            <a:r>
              <a:rPr lang="tr-TR" err="1"/>
              <a:t>plate</a:t>
            </a:r>
            <a:r>
              <a:rPr lang="tr-TR"/>
              <a:t> in </a:t>
            </a:r>
            <a:r>
              <a:rPr lang="tr-TR" err="1"/>
              <a:t>different</a:t>
            </a:r>
            <a:r>
              <a:rPr lang="tr-TR"/>
              <a:t> </a:t>
            </a:r>
            <a:r>
              <a:rPr lang="tr-TR" err="1"/>
              <a:t>range</a:t>
            </a:r>
            <a:r>
              <a:rPr lang="tr-TR"/>
              <a:t> </a:t>
            </a:r>
            <a:r>
              <a:rPr lang="tr-TR" err="1"/>
              <a:t>from</a:t>
            </a:r>
            <a:r>
              <a:rPr lang="tr-TR"/>
              <a:t> 1 </a:t>
            </a:r>
            <a:r>
              <a:rPr lang="tr-TR" err="1"/>
              <a:t>meter</a:t>
            </a:r>
            <a:r>
              <a:rPr lang="tr-TR"/>
              <a:t> </a:t>
            </a:r>
            <a:r>
              <a:rPr lang="tr-TR" err="1"/>
              <a:t>to</a:t>
            </a:r>
            <a:r>
              <a:rPr lang="tr-TR"/>
              <a:t> 12meter. </a:t>
            </a:r>
          </a:p>
          <a:p>
            <a:r>
              <a:rPr lang="tr-TR" err="1"/>
              <a:t>The</a:t>
            </a:r>
            <a:r>
              <a:rPr lang="tr-TR"/>
              <a:t> </a:t>
            </a:r>
            <a:r>
              <a:rPr lang="tr-TR" err="1"/>
              <a:t>graph</a:t>
            </a:r>
            <a:r>
              <a:rPr lang="tr-TR"/>
              <a:t> is </a:t>
            </a:r>
            <a:r>
              <a:rPr lang="tr-TR" err="1"/>
              <a:t>simple</a:t>
            </a:r>
            <a:r>
              <a:rPr lang="tr-TR"/>
              <a:t> time </a:t>
            </a:r>
            <a:r>
              <a:rPr lang="tr-TR" err="1"/>
              <a:t>and</a:t>
            </a:r>
            <a:r>
              <a:rPr lang="tr-TR"/>
              <a:t> </a:t>
            </a:r>
            <a:r>
              <a:rPr lang="tr-TR" err="1"/>
              <a:t>velocity</a:t>
            </a:r>
            <a:r>
              <a:rPr lang="tr-TR"/>
              <a:t> </a:t>
            </a:r>
            <a:r>
              <a:rPr lang="tr-TR" err="1"/>
              <a:t>graph</a:t>
            </a:r>
            <a:r>
              <a:rPr lang="tr-TR"/>
              <a:t>. Time is </a:t>
            </a:r>
            <a:r>
              <a:rPr lang="tr-TR" err="1"/>
              <a:t>vertical</a:t>
            </a:r>
            <a:r>
              <a:rPr lang="tr-TR"/>
              <a:t> </a:t>
            </a:r>
            <a:r>
              <a:rPr lang="tr-TR" err="1"/>
              <a:t>and</a:t>
            </a:r>
            <a:r>
              <a:rPr lang="tr-TR"/>
              <a:t> </a:t>
            </a:r>
            <a:r>
              <a:rPr lang="tr-TR" err="1"/>
              <a:t>velocity</a:t>
            </a:r>
            <a:r>
              <a:rPr lang="tr-TR"/>
              <a:t> is in </a:t>
            </a:r>
            <a:r>
              <a:rPr lang="tr-TR" err="1"/>
              <a:t>horizontal</a:t>
            </a:r>
            <a:r>
              <a:rPr lang="tr-TR"/>
              <a:t> </a:t>
            </a:r>
            <a:r>
              <a:rPr lang="tr-TR" err="1"/>
              <a:t>axis</a:t>
            </a:r>
            <a:r>
              <a:rPr lang="tr-TR"/>
              <a:t>. </a:t>
            </a:r>
            <a:br>
              <a:rPr lang="tr-TR"/>
            </a:br>
            <a:br>
              <a:rPr lang="tr-TR"/>
            </a:br>
            <a:r>
              <a:rPr lang="tr-TR"/>
              <a:t>As </a:t>
            </a:r>
            <a:r>
              <a:rPr lang="tr-TR" err="1"/>
              <a:t>seen</a:t>
            </a:r>
            <a:r>
              <a:rPr lang="tr-TR"/>
              <a:t> in </a:t>
            </a:r>
            <a:r>
              <a:rPr lang="tr-TR" err="1"/>
              <a:t>the</a:t>
            </a:r>
            <a:r>
              <a:rPr lang="tr-TR"/>
              <a:t> </a:t>
            </a:r>
            <a:r>
              <a:rPr lang="tr-TR" err="1"/>
              <a:t>figure</a:t>
            </a:r>
            <a:r>
              <a:rPr lang="tr-TR"/>
              <a:t>, 2.45GHz </a:t>
            </a:r>
            <a:r>
              <a:rPr lang="tr-TR" err="1"/>
              <a:t>doppler</a:t>
            </a:r>
            <a:r>
              <a:rPr lang="tr-TR"/>
              <a:t> radar </a:t>
            </a:r>
            <a:r>
              <a:rPr lang="tr-TR" err="1"/>
              <a:t>gives</a:t>
            </a:r>
            <a:r>
              <a:rPr lang="tr-TR"/>
              <a:t> </a:t>
            </a:r>
            <a:r>
              <a:rPr lang="tr-TR" err="1"/>
              <a:t>better</a:t>
            </a:r>
            <a:r>
              <a:rPr lang="tr-TR"/>
              <a:t> </a:t>
            </a:r>
            <a:r>
              <a:rPr lang="tr-TR" err="1"/>
              <a:t>results</a:t>
            </a:r>
            <a:r>
              <a:rPr lang="tr-TR"/>
              <a:t> at </a:t>
            </a:r>
            <a:r>
              <a:rPr lang="tr-TR" err="1"/>
              <a:t>further</a:t>
            </a:r>
            <a:r>
              <a:rPr lang="tr-TR"/>
              <a:t> </a:t>
            </a:r>
            <a:r>
              <a:rPr lang="tr-TR" err="1"/>
              <a:t>and</a:t>
            </a:r>
            <a:r>
              <a:rPr lang="tr-TR"/>
              <a:t> 5.8GHz </a:t>
            </a:r>
            <a:r>
              <a:rPr lang="tr-TR" err="1"/>
              <a:t>loses</a:t>
            </a:r>
            <a:r>
              <a:rPr lang="tr-TR"/>
              <a:t> </a:t>
            </a:r>
            <a:r>
              <a:rPr lang="tr-TR" err="1"/>
              <a:t>its</a:t>
            </a:r>
            <a:r>
              <a:rPr lang="tr-TR"/>
              <a:t> </a:t>
            </a:r>
            <a:r>
              <a:rPr lang="tr-TR" err="1"/>
              <a:t>power</a:t>
            </a:r>
            <a:r>
              <a:rPr lang="tr-TR"/>
              <a:t> at </a:t>
            </a:r>
            <a:r>
              <a:rPr lang="tr-TR" err="1"/>
              <a:t>the</a:t>
            </a:r>
            <a:r>
              <a:rPr lang="tr-TR"/>
              <a:t> </a:t>
            </a:r>
            <a:r>
              <a:rPr lang="tr-TR" err="1"/>
              <a:t>end</a:t>
            </a:r>
            <a:r>
              <a:rPr lang="tr-TR"/>
              <a:t> of </a:t>
            </a:r>
            <a:r>
              <a:rPr lang="tr-TR" err="1"/>
              <a:t>the</a:t>
            </a:r>
            <a:r>
              <a:rPr lang="tr-TR"/>
              <a:t> </a:t>
            </a:r>
            <a:r>
              <a:rPr lang="tr-TR" err="1"/>
              <a:t>measurement</a:t>
            </a:r>
            <a:r>
              <a:rPr lang="tr-TR"/>
              <a:t> </a:t>
            </a:r>
            <a:r>
              <a:rPr lang="tr-TR" err="1"/>
              <a:t>which</a:t>
            </a:r>
            <a:r>
              <a:rPr lang="tr-TR"/>
              <a:t> is 12meter.</a:t>
            </a:r>
          </a:p>
          <a:p>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32</a:t>
            </a:fld>
            <a:endParaRPr lang="en-US" altLang="zh-TW"/>
          </a:p>
        </p:txBody>
      </p:sp>
    </p:spTree>
    <p:extLst>
      <p:ext uri="{BB962C8B-B14F-4D97-AF65-F5344CB8AC3E}">
        <p14:creationId xmlns:p14="http://schemas.microsoft.com/office/powerpoint/2010/main" val="1121418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To</a:t>
            </a:r>
            <a:r>
              <a:rPr lang="tr-TR"/>
              <a:t> </a:t>
            </a:r>
            <a:r>
              <a:rPr lang="tr-TR" err="1"/>
              <a:t>see</a:t>
            </a:r>
            <a:r>
              <a:rPr lang="tr-TR"/>
              <a:t> </a:t>
            </a:r>
            <a:r>
              <a:rPr lang="tr-TR" err="1"/>
              <a:t>the</a:t>
            </a:r>
            <a:r>
              <a:rPr lang="tr-TR"/>
              <a:t> </a:t>
            </a:r>
            <a:r>
              <a:rPr lang="tr-TR" err="1"/>
              <a:t>accuracy</a:t>
            </a:r>
            <a:r>
              <a:rPr lang="tr-TR"/>
              <a:t> of </a:t>
            </a:r>
            <a:r>
              <a:rPr lang="tr-TR" err="1"/>
              <a:t>the</a:t>
            </a:r>
            <a:r>
              <a:rPr lang="tr-TR"/>
              <a:t> radar, </a:t>
            </a:r>
            <a:r>
              <a:rPr lang="tr-TR" err="1"/>
              <a:t>we</a:t>
            </a:r>
            <a:r>
              <a:rPr lang="tr-TR"/>
              <a:t> </a:t>
            </a:r>
            <a:r>
              <a:rPr lang="tr-TR" err="1"/>
              <a:t>did</a:t>
            </a:r>
            <a:r>
              <a:rPr lang="tr-TR"/>
              <a:t> an </a:t>
            </a:r>
            <a:r>
              <a:rPr lang="tr-TR" err="1"/>
              <a:t>pendulum</a:t>
            </a:r>
            <a:r>
              <a:rPr lang="tr-TR"/>
              <a:t> </a:t>
            </a:r>
            <a:r>
              <a:rPr lang="tr-TR" err="1"/>
              <a:t>experiment</a:t>
            </a:r>
            <a:r>
              <a:rPr lang="tr-TR"/>
              <a:t>. </a:t>
            </a:r>
            <a:r>
              <a:rPr lang="tr-TR" err="1"/>
              <a:t>This</a:t>
            </a:r>
            <a:r>
              <a:rPr lang="tr-TR"/>
              <a:t> is </a:t>
            </a:r>
            <a:r>
              <a:rPr lang="tr-TR" err="1"/>
              <a:t>because</a:t>
            </a:r>
            <a:r>
              <a:rPr lang="tr-TR"/>
              <a:t>, </a:t>
            </a:r>
            <a:r>
              <a:rPr lang="tr-TR" err="1"/>
              <a:t>we</a:t>
            </a:r>
            <a:r>
              <a:rPr lang="tr-TR"/>
              <a:t> can </a:t>
            </a:r>
            <a:r>
              <a:rPr lang="tr-TR" err="1"/>
              <a:t>precisely</a:t>
            </a:r>
            <a:r>
              <a:rPr lang="tr-TR"/>
              <a:t> </a:t>
            </a:r>
            <a:r>
              <a:rPr lang="tr-TR" err="1"/>
              <a:t>calculate</a:t>
            </a:r>
            <a:r>
              <a:rPr lang="tr-TR"/>
              <a:t> </a:t>
            </a:r>
            <a:r>
              <a:rPr lang="tr-TR" err="1"/>
              <a:t>the</a:t>
            </a:r>
            <a:r>
              <a:rPr lang="tr-TR"/>
              <a:t> </a:t>
            </a:r>
            <a:r>
              <a:rPr lang="tr-TR" err="1"/>
              <a:t>speed</a:t>
            </a:r>
            <a:r>
              <a:rPr lang="tr-TR"/>
              <a:t> of </a:t>
            </a:r>
            <a:r>
              <a:rPr lang="tr-TR" err="1"/>
              <a:t>the</a:t>
            </a:r>
            <a:r>
              <a:rPr lang="tr-TR"/>
              <a:t> </a:t>
            </a:r>
            <a:r>
              <a:rPr lang="tr-TR" err="1"/>
              <a:t>pendulum</a:t>
            </a:r>
            <a:r>
              <a:rPr lang="tr-TR"/>
              <a:t> </a:t>
            </a:r>
            <a:r>
              <a:rPr lang="tr-TR" err="1"/>
              <a:t>by</a:t>
            </a:r>
            <a:r>
              <a:rPr lang="tr-TR"/>
              <a:t> </a:t>
            </a:r>
            <a:r>
              <a:rPr lang="tr-TR" err="1"/>
              <a:t>energy</a:t>
            </a:r>
            <a:r>
              <a:rPr lang="tr-TR"/>
              <a:t> </a:t>
            </a:r>
            <a:r>
              <a:rPr lang="tr-TR" err="1"/>
              <a:t>conservation</a:t>
            </a:r>
            <a:r>
              <a:rPr lang="tr-TR"/>
              <a:t> </a:t>
            </a:r>
            <a:r>
              <a:rPr lang="tr-TR" err="1"/>
              <a:t>principle</a:t>
            </a:r>
            <a:r>
              <a:rPr lang="tr-TR"/>
              <a:t>. </a:t>
            </a:r>
            <a:r>
              <a:rPr lang="tr-TR" err="1"/>
              <a:t>We</a:t>
            </a:r>
            <a:r>
              <a:rPr lang="tr-TR"/>
              <a:t> </a:t>
            </a:r>
            <a:r>
              <a:rPr lang="tr-TR" err="1"/>
              <a:t>found</a:t>
            </a:r>
            <a:r>
              <a:rPr lang="tr-TR"/>
              <a:t> it as 3.9m/s at </a:t>
            </a:r>
            <a:r>
              <a:rPr lang="tr-TR" err="1"/>
              <a:t>maximum</a:t>
            </a:r>
            <a:r>
              <a:rPr lang="tr-TR"/>
              <a:t> </a:t>
            </a:r>
            <a:r>
              <a:rPr lang="tr-TR" err="1"/>
              <a:t>velocity</a:t>
            </a:r>
            <a:r>
              <a:rPr lang="tr-TR"/>
              <a:t>.</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33</a:t>
            </a:fld>
            <a:endParaRPr lang="en-US" altLang="zh-TW"/>
          </a:p>
        </p:txBody>
      </p:sp>
    </p:spTree>
    <p:extLst>
      <p:ext uri="{BB962C8B-B14F-4D97-AF65-F5344CB8AC3E}">
        <p14:creationId xmlns:p14="http://schemas.microsoft.com/office/powerpoint/2010/main" val="908178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When</a:t>
            </a:r>
            <a:r>
              <a:rPr lang="tr-TR"/>
              <a:t> </a:t>
            </a:r>
            <a:r>
              <a:rPr lang="tr-TR" err="1"/>
              <a:t>we</a:t>
            </a:r>
            <a:r>
              <a:rPr lang="tr-TR"/>
              <a:t> </a:t>
            </a:r>
            <a:r>
              <a:rPr lang="tr-TR" err="1"/>
              <a:t>compare</a:t>
            </a:r>
            <a:r>
              <a:rPr lang="tr-TR"/>
              <a:t> </a:t>
            </a:r>
            <a:r>
              <a:rPr lang="tr-TR" err="1"/>
              <a:t>the</a:t>
            </a:r>
            <a:r>
              <a:rPr lang="tr-TR"/>
              <a:t> </a:t>
            </a:r>
            <a:r>
              <a:rPr lang="tr-TR" err="1"/>
              <a:t>result</a:t>
            </a:r>
            <a:r>
              <a:rPr lang="tr-TR"/>
              <a:t>, </a:t>
            </a:r>
            <a:r>
              <a:rPr lang="tr-TR" err="1"/>
              <a:t>they</a:t>
            </a:r>
            <a:r>
              <a:rPr lang="tr-TR"/>
              <a:t> </a:t>
            </a:r>
            <a:r>
              <a:rPr lang="tr-TR" err="1"/>
              <a:t>both</a:t>
            </a:r>
            <a:r>
              <a:rPr lang="tr-TR"/>
              <a:t> </a:t>
            </a:r>
            <a:r>
              <a:rPr lang="tr-TR" err="1"/>
              <a:t>clarly</a:t>
            </a:r>
            <a:r>
              <a:rPr lang="tr-TR"/>
              <a:t> </a:t>
            </a:r>
            <a:r>
              <a:rPr lang="tr-TR" err="1"/>
              <a:t>see</a:t>
            </a:r>
            <a:r>
              <a:rPr lang="tr-TR"/>
              <a:t> </a:t>
            </a:r>
            <a:r>
              <a:rPr lang="tr-TR" err="1"/>
              <a:t>the</a:t>
            </a:r>
            <a:r>
              <a:rPr lang="tr-TR"/>
              <a:t> </a:t>
            </a:r>
            <a:r>
              <a:rPr lang="tr-TR" err="1"/>
              <a:t>pendulum</a:t>
            </a:r>
            <a:r>
              <a:rPr lang="tr-TR"/>
              <a:t> </a:t>
            </a:r>
            <a:r>
              <a:rPr lang="tr-TR" err="1"/>
              <a:t>swings</a:t>
            </a:r>
            <a:r>
              <a:rPr lang="tr-TR"/>
              <a:t>. </a:t>
            </a:r>
            <a:r>
              <a:rPr lang="tr-TR" err="1"/>
              <a:t>We</a:t>
            </a:r>
            <a:r>
              <a:rPr lang="tr-TR"/>
              <a:t> </a:t>
            </a:r>
            <a:r>
              <a:rPr lang="tr-TR" err="1"/>
              <a:t>droped</a:t>
            </a:r>
            <a:r>
              <a:rPr lang="tr-TR"/>
              <a:t> </a:t>
            </a:r>
            <a:r>
              <a:rPr lang="tr-TR" err="1"/>
              <a:t>the</a:t>
            </a:r>
            <a:r>
              <a:rPr lang="tr-TR"/>
              <a:t> </a:t>
            </a:r>
            <a:r>
              <a:rPr lang="tr-TR" err="1"/>
              <a:t>ball</a:t>
            </a:r>
            <a:r>
              <a:rPr lang="tr-TR"/>
              <a:t> at </a:t>
            </a:r>
            <a:r>
              <a:rPr lang="tr-TR" err="1"/>
              <a:t>highest</a:t>
            </a:r>
            <a:r>
              <a:rPr lang="tr-TR"/>
              <a:t> </a:t>
            </a:r>
            <a:r>
              <a:rPr lang="tr-TR" err="1"/>
              <a:t>point</a:t>
            </a:r>
            <a:r>
              <a:rPr lang="tr-TR"/>
              <a:t> </a:t>
            </a:r>
            <a:r>
              <a:rPr lang="tr-TR" err="1"/>
              <a:t>and</a:t>
            </a:r>
            <a:r>
              <a:rPr lang="tr-TR"/>
              <a:t> </a:t>
            </a:r>
            <a:r>
              <a:rPr lang="tr-TR" err="1"/>
              <a:t>let</a:t>
            </a:r>
            <a:r>
              <a:rPr lang="tr-TR"/>
              <a:t> it </a:t>
            </a:r>
            <a:r>
              <a:rPr lang="tr-TR" err="1"/>
              <a:t>swing</a:t>
            </a:r>
            <a:r>
              <a:rPr lang="tr-TR"/>
              <a:t>. </a:t>
            </a:r>
            <a:r>
              <a:rPr lang="tr-TR" err="1"/>
              <a:t>So</a:t>
            </a:r>
            <a:r>
              <a:rPr lang="tr-TR"/>
              <a:t>, </a:t>
            </a:r>
            <a:r>
              <a:rPr lang="tr-TR" err="1"/>
              <a:t>exponantial</a:t>
            </a:r>
            <a:r>
              <a:rPr lang="tr-TR"/>
              <a:t> </a:t>
            </a:r>
            <a:r>
              <a:rPr lang="tr-TR" err="1"/>
              <a:t>decreament</a:t>
            </a:r>
            <a:r>
              <a:rPr lang="tr-TR"/>
              <a:t> </a:t>
            </a:r>
            <a:r>
              <a:rPr lang="tr-TR" err="1"/>
              <a:t>was</a:t>
            </a:r>
            <a:r>
              <a:rPr lang="tr-TR"/>
              <a:t> </a:t>
            </a:r>
            <a:r>
              <a:rPr lang="tr-TR" err="1"/>
              <a:t>expected</a:t>
            </a:r>
            <a:r>
              <a:rPr lang="tr-TR"/>
              <a:t>. </a:t>
            </a:r>
            <a:r>
              <a:rPr lang="tr-TR" err="1"/>
              <a:t>For</a:t>
            </a:r>
            <a:r>
              <a:rPr lang="tr-TR"/>
              <a:t> </a:t>
            </a:r>
            <a:r>
              <a:rPr lang="tr-TR" err="1"/>
              <a:t>accuracy</a:t>
            </a:r>
            <a:r>
              <a:rPr lang="tr-TR"/>
              <a:t>, </a:t>
            </a:r>
            <a:r>
              <a:rPr lang="tr-TR" err="1"/>
              <a:t>they</a:t>
            </a:r>
            <a:r>
              <a:rPr lang="tr-TR"/>
              <a:t> </a:t>
            </a:r>
            <a:r>
              <a:rPr lang="tr-TR" err="1"/>
              <a:t>both</a:t>
            </a:r>
            <a:r>
              <a:rPr lang="tr-TR"/>
              <a:t> </a:t>
            </a:r>
            <a:r>
              <a:rPr lang="tr-TR" err="1"/>
              <a:t>close</a:t>
            </a:r>
            <a:r>
              <a:rPr lang="tr-TR"/>
              <a:t> </a:t>
            </a:r>
            <a:r>
              <a:rPr lang="tr-TR" err="1"/>
              <a:t>the</a:t>
            </a:r>
            <a:r>
              <a:rPr lang="tr-TR"/>
              <a:t> 3.9m/s. </a:t>
            </a:r>
            <a:r>
              <a:rPr lang="tr-TR" err="1"/>
              <a:t>There</a:t>
            </a:r>
            <a:r>
              <a:rPr lang="tr-TR"/>
              <a:t> is 10% </a:t>
            </a:r>
            <a:r>
              <a:rPr lang="tr-TR" err="1"/>
              <a:t>error</a:t>
            </a:r>
            <a:r>
              <a:rPr lang="tr-TR"/>
              <a:t> </a:t>
            </a:r>
            <a:r>
              <a:rPr lang="tr-TR" err="1"/>
              <a:t>for</a:t>
            </a:r>
            <a:r>
              <a:rPr lang="tr-TR"/>
              <a:t> 2.45 </a:t>
            </a:r>
            <a:r>
              <a:rPr lang="tr-TR" err="1"/>
              <a:t>and</a:t>
            </a:r>
            <a:r>
              <a:rPr lang="tr-TR"/>
              <a:t> 5% </a:t>
            </a:r>
            <a:r>
              <a:rPr lang="tr-TR" err="1"/>
              <a:t>for</a:t>
            </a:r>
            <a:r>
              <a:rPr lang="tr-TR"/>
              <a:t> 5.8GHz.</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34</a:t>
            </a:fld>
            <a:endParaRPr lang="en-US" altLang="zh-TW"/>
          </a:p>
        </p:txBody>
      </p:sp>
    </p:spTree>
    <p:extLst>
      <p:ext uri="{BB962C8B-B14F-4D97-AF65-F5344CB8AC3E}">
        <p14:creationId xmlns:p14="http://schemas.microsoft.com/office/powerpoint/2010/main" val="2933424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To</a:t>
            </a:r>
            <a:r>
              <a:rPr lang="tr-TR"/>
              <a:t> </a:t>
            </a:r>
            <a:r>
              <a:rPr lang="tr-TR" err="1"/>
              <a:t>observe</a:t>
            </a:r>
            <a:r>
              <a:rPr lang="tr-TR"/>
              <a:t> </a:t>
            </a:r>
            <a:r>
              <a:rPr lang="tr-TR" err="1"/>
              <a:t>what</a:t>
            </a:r>
            <a:r>
              <a:rPr lang="tr-TR"/>
              <a:t> </a:t>
            </a:r>
            <a:r>
              <a:rPr lang="tr-TR" err="1"/>
              <a:t>radars</a:t>
            </a:r>
            <a:r>
              <a:rPr lang="tr-TR"/>
              <a:t> </a:t>
            </a:r>
            <a:r>
              <a:rPr lang="tr-TR" err="1"/>
              <a:t>detect</a:t>
            </a:r>
            <a:r>
              <a:rPr lang="tr-TR"/>
              <a:t> </a:t>
            </a:r>
            <a:r>
              <a:rPr lang="tr-TR" err="1"/>
              <a:t>when</a:t>
            </a:r>
            <a:r>
              <a:rPr lang="tr-TR"/>
              <a:t> </a:t>
            </a:r>
            <a:r>
              <a:rPr lang="tr-TR" err="1"/>
              <a:t>we</a:t>
            </a:r>
            <a:r>
              <a:rPr lang="tr-TR"/>
              <a:t> </a:t>
            </a:r>
            <a:r>
              <a:rPr lang="tr-TR" err="1"/>
              <a:t>run</a:t>
            </a:r>
            <a:r>
              <a:rPr lang="tr-TR"/>
              <a:t> </a:t>
            </a:r>
            <a:r>
              <a:rPr lang="tr-TR" err="1"/>
              <a:t>forward</a:t>
            </a:r>
            <a:r>
              <a:rPr lang="tr-TR"/>
              <a:t> </a:t>
            </a:r>
            <a:r>
              <a:rPr lang="tr-TR" err="1"/>
              <a:t>and</a:t>
            </a:r>
            <a:r>
              <a:rPr lang="tr-TR"/>
              <a:t> </a:t>
            </a:r>
            <a:r>
              <a:rPr lang="tr-TR" err="1"/>
              <a:t>backward</a:t>
            </a:r>
            <a:r>
              <a:rPr lang="tr-TR"/>
              <a:t>, </a:t>
            </a:r>
            <a:r>
              <a:rPr lang="tr-TR" err="1"/>
              <a:t>we</a:t>
            </a:r>
            <a:r>
              <a:rPr lang="tr-TR"/>
              <a:t> </a:t>
            </a:r>
            <a:r>
              <a:rPr lang="tr-TR" err="1"/>
              <a:t>did</a:t>
            </a:r>
            <a:r>
              <a:rPr lang="tr-TR"/>
              <a:t> </a:t>
            </a:r>
            <a:r>
              <a:rPr lang="tr-TR" err="1"/>
              <a:t>running</a:t>
            </a:r>
            <a:r>
              <a:rPr lang="tr-TR"/>
              <a:t> </a:t>
            </a:r>
            <a:r>
              <a:rPr lang="tr-TR" err="1"/>
              <a:t>experiment</a:t>
            </a:r>
            <a:r>
              <a:rPr lang="tr-TR"/>
              <a:t>. </a:t>
            </a:r>
          </a:p>
          <a:p>
            <a:r>
              <a:rPr lang="tr-TR"/>
              <a:t>Since, </a:t>
            </a:r>
            <a:r>
              <a:rPr lang="tr-TR" err="1"/>
              <a:t>we</a:t>
            </a:r>
            <a:r>
              <a:rPr lang="tr-TR"/>
              <a:t> </a:t>
            </a:r>
            <a:r>
              <a:rPr lang="tr-TR" err="1"/>
              <a:t>are</a:t>
            </a:r>
            <a:r>
              <a:rPr lang="tr-TR"/>
              <a:t> in </a:t>
            </a:r>
            <a:r>
              <a:rPr lang="tr-TR" err="1"/>
              <a:t>the</a:t>
            </a:r>
            <a:r>
              <a:rPr lang="tr-TR"/>
              <a:t> </a:t>
            </a:r>
            <a:r>
              <a:rPr lang="tr-TR" err="1"/>
              <a:t>range</a:t>
            </a:r>
            <a:r>
              <a:rPr lang="tr-TR"/>
              <a:t> of </a:t>
            </a:r>
            <a:r>
              <a:rPr lang="tr-TR" err="1"/>
              <a:t>both</a:t>
            </a:r>
            <a:r>
              <a:rPr lang="tr-TR"/>
              <a:t> </a:t>
            </a:r>
            <a:r>
              <a:rPr lang="tr-TR" err="1"/>
              <a:t>radars</a:t>
            </a:r>
            <a:r>
              <a:rPr lang="tr-TR"/>
              <a:t> </a:t>
            </a:r>
            <a:r>
              <a:rPr lang="tr-TR" err="1"/>
              <a:t>and</a:t>
            </a:r>
            <a:r>
              <a:rPr lang="tr-TR"/>
              <a:t> </a:t>
            </a:r>
            <a:r>
              <a:rPr lang="tr-TR" err="1"/>
              <a:t>the</a:t>
            </a:r>
            <a:r>
              <a:rPr lang="tr-TR"/>
              <a:t> software </a:t>
            </a:r>
            <a:r>
              <a:rPr lang="tr-TR" err="1"/>
              <a:t>take</a:t>
            </a:r>
            <a:r>
              <a:rPr lang="tr-TR"/>
              <a:t> </a:t>
            </a:r>
            <a:r>
              <a:rPr lang="tr-TR" err="1"/>
              <a:t>its</a:t>
            </a:r>
            <a:r>
              <a:rPr lang="tr-TR"/>
              <a:t> </a:t>
            </a:r>
            <a:r>
              <a:rPr lang="tr-TR" err="1"/>
              <a:t>reference</a:t>
            </a:r>
            <a:r>
              <a:rPr lang="tr-TR"/>
              <a:t> </a:t>
            </a:r>
            <a:r>
              <a:rPr lang="tr-TR" err="1"/>
              <a:t>according</a:t>
            </a:r>
            <a:r>
              <a:rPr lang="tr-TR"/>
              <a:t> </a:t>
            </a:r>
            <a:r>
              <a:rPr lang="tr-TR" err="1"/>
              <a:t>to</a:t>
            </a:r>
            <a:r>
              <a:rPr lang="tr-TR"/>
              <a:t> </a:t>
            </a:r>
            <a:r>
              <a:rPr lang="tr-TR" err="1"/>
              <a:t>maximum</a:t>
            </a:r>
            <a:r>
              <a:rPr lang="tr-TR"/>
              <a:t> </a:t>
            </a:r>
            <a:r>
              <a:rPr lang="tr-TR" err="1"/>
              <a:t>power</a:t>
            </a:r>
            <a:r>
              <a:rPr lang="tr-TR"/>
              <a:t>, </a:t>
            </a:r>
            <a:r>
              <a:rPr lang="tr-TR" err="1"/>
              <a:t>we</a:t>
            </a:r>
            <a:r>
              <a:rPr lang="tr-TR"/>
              <a:t> </a:t>
            </a:r>
            <a:r>
              <a:rPr lang="tr-TR" err="1"/>
              <a:t>expected</a:t>
            </a:r>
            <a:r>
              <a:rPr lang="tr-TR"/>
              <a:t> </a:t>
            </a:r>
            <a:r>
              <a:rPr lang="tr-TR" err="1"/>
              <a:t>to</a:t>
            </a:r>
            <a:r>
              <a:rPr lang="tr-TR"/>
              <a:t> </a:t>
            </a:r>
            <a:r>
              <a:rPr lang="tr-TR" err="1"/>
              <a:t>see</a:t>
            </a:r>
            <a:r>
              <a:rPr lang="tr-TR"/>
              <a:t> </a:t>
            </a:r>
            <a:r>
              <a:rPr lang="tr-TR" err="1"/>
              <a:t>similar</a:t>
            </a:r>
            <a:r>
              <a:rPr lang="tr-TR"/>
              <a:t> </a:t>
            </a:r>
            <a:r>
              <a:rPr lang="tr-TR" err="1"/>
              <a:t>figures</a:t>
            </a:r>
            <a:r>
              <a:rPr lang="tr-TR"/>
              <a:t>.</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35</a:t>
            </a:fld>
            <a:endParaRPr lang="en-US" altLang="zh-TW"/>
          </a:p>
        </p:txBody>
      </p:sp>
    </p:spTree>
    <p:extLst>
      <p:ext uri="{BB962C8B-B14F-4D97-AF65-F5344CB8AC3E}">
        <p14:creationId xmlns:p14="http://schemas.microsoft.com/office/powerpoint/2010/main" val="27647942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As </a:t>
            </a:r>
            <a:r>
              <a:rPr lang="tr-TR" err="1"/>
              <a:t>seen</a:t>
            </a:r>
            <a:r>
              <a:rPr lang="tr-TR"/>
              <a:t> in </a:t>
            </a:r>
            <a:r>
              <a:rPr lang="tr-TR" err="1"/>
              <a:t>the</a:t>
            </a:r>
            <a:r>
              <a:rPr lang="tr-TR"/>
              <a:t> </a:t>
            </a:r>
            <a:r>
              <a:rPr lang="tr-TR" err="1"/>
              <a:t>figures</a:t>
            </a:r>
            <a:r>
              <a:rPr lang="tr-TR"/>
              <a:t>, at </a:t>
            </a:r>
            <a:r>
              <a:rPr lang="tr-TR" err="1"/>
              <a:t>the</a:t>
            </a:r>
            <a:r>
              <a:rPr lang="tr-TR"/>
              <a:t> </a:t>
            </a:r>
            <a:r>
              <a:rPr lang="tr-TR" err="1"/>
              <a:t>first</a:t>
            </a:r>
            <a:r>
              <a:rPr lang="tr-TR"/>
              <a:t> </a:t>
            </a:r>
            <a:r>
              <a:rPr lang="tr-TR" err="1"/>
              <a:t>target</a:t>
            </a:r>
            <a:r>
              <a:rPr lang="tr-TR"/>
              <a:t> </a:t>
            </a:r>
            <a:r>
              <a:rPr lang="tr-TR" err="1"/>
              <a:t>goes</a:t>
            </a:r>
            <a:r>
              <a:rPr lang="tr-TR"/>
              <a:t> </a:t>
            </a:r>
            <a:r>
              <a:rPr lang="tr-TR" err="1"/>
              <a:t>forward</a:t>
            </a:r>
            <a:r>
              <a:rPr lang="tr-TR"/>
              <a:t> at </a:t>
            </a:r>
            <a:r>
              <a:rPr lang="tr-TR" err="1"/>
              <a:t>the</a:t>
            </a:r>
            <a:r>
              <a:rPr lang="tr-TR"/>
              <a:t> </a:t>
            </a:r>
            <a:r>
              <a:rPr lang="tr-TR" err="1"/>
              <a:t>speed</a:t>
            </a:r>
            <a:r>
              <a:rPr lang="tr-TR"/>
              <a:t> of 2.3 m/s </a:t>
            </a:r>
            <a:r>
              <a:rPr lang="tr-TR" err="1"/>
              <a:t>and</a:t>
            </a:r>
            <a:r>
              <a:rPr lang="tr-TR"/>
              <a:t> </a:t>
            </a:r>
            <a:r>
              <a:rPr lang="tr-TR" err="1"/>
              <a:t>stops</a:t>
            </a:r>
            <a:r>
              <a:rPr lang="tr-TR"/>
              <a:t> </a:t>
            </a:r>
            <a:r>
              <a:rPr lang="tr-TR" err="1"/>
              <a:t>for</a:t>
            </a:r>
            <a:r>
              <a:rPr lang="tr-TR"/>
              <a:t> </a:t>
            </a:r>
            <a:r>
              <a:rPr lang="tr-TR" err="1"/>
              <a:t>seconds</a:t>
            </a:r>
            <a:r>
              <a:rPr lang="tr-TR"/>
              <a:t> </a:t>
            </a:r>
            <a:r>
              <a:rPr lang="tr-TR" err="1"/>
              <a:t>then</a:t>
            </a:r>
            <a:r>
              <a:rPr lang="tr-TR"/>
              <a:t> </a:t>
            </a:r>
            <a:r>
              <a:rPr lang="tr-TR" err="1"/>
              <a:t>comes</a:t>
            </a:r>
            <a:r>
              <a:rPr lang="tr-TR"/>
              <a:t> </a:t>
            </a:r>
            <a:r>
              <a:rPr lang="tr-TR" err="1"/>
              <a:t>back</a:t>
            </a:r>
            <a:r>
              <a:rPr lang="tr-TR"/>
              <a:t> at </a:t>
            </a:r>
            <a:r>
              <a:rPr lang="tr-TR" err="1"/>
              <a:t>the</a:t>
            </a:r>
            <a:r>
              <a:rPr lang="tr-TR"/>
              <a:t> </a:t>
            </a:r>
            <a:r>
              <a:rPr lang="tr-TR" err="1"/>
              <a:t>same</a:t>
            </a:r>
            <a:r>
              <a:rPr lang="tr-TR"/>
              <a:t> </a:t>
            </a:r>
            <a:r>
              <a:rPr lang="tr-TR" err="1"/>
              <a:t>speed</a:t>
            </a:r>
            <a:r>
              <a:rPr lang="tr-TR"/>
              <a:t>. </a:t>
            </a:r>
            <a:r>
              <a:rPr lang="tr-TR" err="1"/>
              <a:t>Both</a:t>
            </a:r>
            <a:r>
              <a:rPr lang="tr-TR"/>
              <a:t> radar </a:t>
            </a:r>
            <a:r>
              <a:rPr lang="tr-TR" err="1"/>
              <a:t>measurements</a:t>
            </a:r>
            <a:r>
              <a:rPr lang="tr-TR"/>
              <a:t> </a:t>
            </a:r>
            <a:r>
              <a:rPr lang="tr-TR" err="1"/>
              <a:t>are</a:t>
            </a:r>
            <a:r>
              <a:rPr lang="tr-TR"/>
              <a:t> </a:t>
            </a:r>
            <a:r>
              <a:rPr lang="tr-TR" err="1"/>
              <a:t>same</a:t>
            </a:r>
            <a:r>
              <a:rPr lang="tr-TR"/>
              <a:t> as </a:t>
            </a:r>
            <a:r>
              <a:rPr lang="tr-TR" err="1"/>
              <a:t>expected</a:t>
            </a:r>
            <a:r>
              <a:rPr lang="tr-TR"/>
              <a:t>.</a:t>
            </a:r>
          </a:p>
          <a:p>
            <a:r>
              <a:rPr lang="tr-TR" err="1"/>
              <a:t>Normally</a:t>
            </a:r>
            <a:r>
              <a:rPr lang="tr-TR"/>
              <a:t>, </a:t>
            </a:r>
            <a:r>
              <a:rPr lang="tr-TR" err="1"/>
              <a:t>radars</a:t>
            </a:r>
            <a:r>
              <a:rPr lang="tr-TR"/>
              <a:t> </a:t>
            </a:r>
            <a:r>
              <a:rPr lang="tr-TR" err="1"/>
              <a:t>also</a:t>
            </a:r>
            <a:r>
              <a:rPr lang="tr-TR"/>
              <a:t> </a:t>
            </a:r>
            <a:r>
              <a:rPr lang="tr-TR" err="1"/>
              <a:t>see</a:t>
            </a:r>
            <a:r>
              <a:rPr lang="tr-TR"/>
              <a:t> </a:t>
            </a:r>
            <a:r>
              <a:rPr lang="tr-TR" err="1"/>
              <a:t>the</a:t>
            </a:r>
            <a:r>
              <a:rPr lang="tr-TR"/>
              <a:t> </a:t>
            </a:r>
            <a:r>
              <a:rPr lang="tr-TR" err="1"/>
              <a:t>target</a:t>
            </a:r>
            <a:r>
              <a:rPr lang="tr-TR"/>
              <a:t> in </a:t>
            </a:r>
            <a:r>
              <a:rPr lang="tr-TR" err="1"/>
              <a:t>the</a:t>
            </a:r>
            <a:r>
              <a:rPr lang="tr-TR"/>
              <a:t> </a:t>
            </a:r>
            <a:r>
              <a:rPr lang="tr-TR" err="1"/>
              <a:t>middle</a:t>
            </a:r>
            <a:r>
              <a:rPr lang="tr-TR"/>
              <a:t> of </a:t>
            </a:r>
            <a:r>
              <a:rPr lang="tr-TR" err="1"/>
              <a:t>the</a:t>
            </a:r>
            <a:r>
              <a:rPr lang="tr-TR"/>
              <a:t> time but </a:t>
            </a:r>
            <a:r>
              <a:rPr lang="tr-TR" err="1"/>
              <a:t>when</a:t>
            </a:r>
            <a:r>
              <a:rPr lang="tr-TR"/>
              <a:t> </a:t>
            </a:r>
            <a:r>
              <a:rPr lang="tr-TR" err="1"/>
              <a:t>we</a:t>
            </a:r>
            <a:r>
              <a:rPr lang="tr-TR"/>
              <a:t> </a:t>
            </a:r>
            <a:r>
              <a:rPr lang="tr-TR" err="1"/>
              <a:t>adjust</a:t>
            </a:r>
            <a:r>
              <a:rPr lang="tr-TR"/>
              <a:t> </a:t>
            </a:r>
            <a:r>
              <a:rPr lang="tr-TR" err="1"/>
              <a:t>the</a:t>
            </a:r>
            <a:r>
              <a:rPr lang="tr-TR"/>
              <a:t> software </a:t>
            </a:r>
            <a:r>
              <a:rPr lang="tr-TR" err="1"/>
              <a:t>to</a:t>
            </a:r>
            <a:r>
              <a:rPr lang="tr-TR"/>
              <a:t> </a:t>
            </a:r>
            <a:r>
              <a:rPr lang="tr-TR" err="1"/>
              <a:t>eliminate</a:t>
            </a:r>
            <a:r>
              <a:rPr lang="tr-TR"/>
              <a:t> </a:t>
            </a:r>
            <a:r>
              <a:rPr lang="tr-TR" err="1"/>
              <a:t>the</a:t>
            </a:r>
            <a:r>
              <a:rPr lang="tr-TR"/>
              <a:t> </a:t>
            </a:r>
            <a:r>
              <a:rPr lang="tr-TR" err="1"/>
              <a:t>noise</a:t>
            </a:r>
            <a:r>
              <a:rPr lang="tr-TR"/>
              <a:t>, </a:t>
            </a:r>
            <a:r>
              <a:rPr lang="tr-TR" err="1"/>
              <a:t>we</a:t>
            </a:r>
            <a:r>
              <a:rPr lang="tr-TR"/>
              <a:t> </a:t>
            </a:r>
            <a:r>
              <a:rPr lang="tr-TR" err="1"/>
              <a:t>also</a:t>
            </a:r>
            <a:r>
              <a:rPr lang="tr-TR"/>
              <a:t> </a:t>
            </a:r>
            <a:r>
              <a:rPr lang="tr-TR" err="1"/>
              <a:t>loose</a:t>
            </a:r>
            <a:r>
              <a:rPr lang="tr-TR"/>
              <a:t> </a:t>
            </a:r>
            <a:r>
              <a:rPr lang="tr-TR" err="1"/>
              <a:t>those</a:t>
            </a:r>
            <a:r>
              <a:rPr lang="tr-TR"/>
              <a:t> </a:t>
            </a:r>
            <a:r>
              <a:rPr lang="tr-TR" err="1"/>
              <a:t>signal</a:t>
            </a:r>
            <a:r>
              <a:rPr lang="tr-TR"/>
              <a:t> </a:t>
            </a:r>
            <a:r>
              <a:rPr lang="tr-TR" err="1"/>
              <a:t>too</a:t>
            </a:r>
            <a:r>
              <a:rPr lang="tr-TR"/>
              <a:t>. </a:t>
            </a:r>
          </a:p>
          <a:p>
            <a:r>
              <a:rPr lang="tr-TR" err="1"/>
              <a:t>This</a:t>
            </a:r>
            <a:r>
              <a:rPr lang="tr-TR"/>
              <a:t> is a </a:t>
            </a:r>
            <a:r>
              <a:rPr lang="tr-TR" err="1"/>
              <a:t>tradeoff</a:t>
            </a:r>
            <a:r>
              <a:rPr lang="tr-TR"/>
              <a:t> </a:t>
            </a:r>
            <a:r>
              <a:rPr lang="tr-TR" err="1"/>
              <a:t>for</a:t>
            </a:r>
            <a:r>
              <a:rPr lang="tr-TR"/>
              <a:t> </a:t>
            </a:r>
            <a:r>
              <a:rPr lang="tr-TR" err="1"/>
              <a:t>doppler</a:t>
            </a:r>
            <a:r>
              <a:rPr lang="tr-TR"/>
              <a:t> radar. </a:t>
            </a:r>
            <a:r>
              <a:rPr lang="tr-TR" err="1"/>
              <a:t>In</a:t>
            </a:r>
            <a:r>
              <a:rPr lang="tr-TR"/>
              <a:t> </a:t>
            </a:r>
            <a:r>
              <a:rPr lang="tr-TR" err="1"/>
              <a:t>other</a:t>
            </a:r>
            <a:r>
              <a:rPr lang="tr-TR"/>
              <a:t> </a:t>
            </a:r>
            <a:r>
              <a:rPr lang="tr-TR" err="1"/>
              <a:t>words</a:t>
            </a:r>
            <a:r>
              <a:rPr lang="tr-TR"/>
              <a:t>, </a:t>
            </a:r>
            <a:r>
              <a:rPr lang="tr-TR" err="1"/>
              <a:t>if</a:t>
            </a:r>
            <a:r>
              <a:rPr lang="tr-TR"/>
              <a:t> </a:t>
            </a:r>
            <a:r>
              <a:rPr lang="tr-TR" err="1"/>
              <a:t>we</a:t>
            </a:r>
            <a:r>
              <a:rPr lang="tr-TR"/>
              <a:t> </a:t>
            </a:r>
            <a:r>
              <a:rPr lang="tr-TR" err="1"/>
              <a:t>want</a:t>
            </a:r>
            <a:r>
              <a:rPr lang="tr-TR"/>
              <a:t> </a:t>
            </a:r>
            <a:r>
              <a:rPr lang="tr-TR" err="1"/>
              <a:t>to</a:t>
            </a:r>
            <a:r>
              <a:rPr lang="tr-TR"/>
              <a:t> </a:t>
            </a:r>
            <a:r>
              <a:rPr lang="tr-TR" err="1"/>
              <a:t>see</a:t>
            </a:r>
            <a:r>
              <a:rPr lang="tr-TR"/>
              <a:t> </a:t>
            </a:r>
            <a:r>
              <a:rPr lang="tr-TR" err="1"/>
              <a:t>further</a:t>
            </a:r>
            <a:r>
              <a:rPr lang="tr-TR"/>
              <a:t> </a:t>
            </a:r>
            <a:r>
              <a:rPr lang="tr-TR" err="1"/>
              <a:t>we</a:t>
            </a:r>
            <a:r>
              <a:rPr lang="tr-TR"/>
              <a:t> </a:t>
            </a:r>
            <a:r>
              <a:rPr lang="tr-TR" err="1"/>
              <a:t>lose</a:t>
            </a:r>
            <a:r>
              <a:rPr lang="tr-TR"/>
              <a:t> </a:t>
            </a:r>
            <a:r>
              <a:rPr lang="tr-TR" err="1"/>
              <a:t>accuracy</a:t>
            </a:r>
            <a:r>
              <a:rPr lang="tr-TR"/>
              <a:t>. </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36</a:t>
            </a:fld>
            <a:endParaRPr lang="en-US" altLang="zh-TW"/>
          </a:p>
        </p:txBody>
      </p:sp>
    </p:spTree>
    <p:extLst>
      <p:ext uri="{BB962C8B-B14F-4D97-AF65-F5344CB8AC3E}">
        <p14:creationId xmlns:p14="http://schemas.microsoft.com/office/powerpoint/2010/main" val="2078382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For</a:t>
            </a:r>
            <a:r>
              <a:rPr lang="tr-TR"/>
              <a:t> </a:t>
            </a:r>
            <a:r>
              <a:rPr lang="tr-TR" err="1"/>
              <a:t>the</a:t>
            </a:r>
            <a:r>
              <a:rPr lang="tr-TR"/>
              <a:t> </a:t>
            </a:r>
            <a:r>
              <a:rPr lang="tr-TR" err="1"/>
              <a:t>next</a:t>
            </a:r>
            <a:r>
              <a:rPr lang="tr-TR"/>
              <a:t> </a:t>
            </a:r>
            <a:r>
              <a:rPr lang="tr-TR" err="1"/>
              <a:t>experiments</a:t>
            </a:r>
            <a:r>
              <a:rPr lang="tr-TR"/>
              <a:t>, </a:t>
            </a:r>
            <a:r>
              <a:rPr lang="tr-TR" err="1"/>
              <a:t>we</a:t>
            </a:r>
            <a:r>
              <a:rPr lang="tr-TR"/>
              <a:t> </a:t>
            </a:r>
            <a:r>
              <a:rPr lang="tr-TR" err="1"/>
              <a:t>measured</a:t>
            </a:r>
            <a:r>
              <a:rPr lang="tr-TR"/>
              <a:t> how </a:t>
            </a:r>
            <a:r>
              <a:rPr lang="tr-TR" err="1"/>
              <a:t>the</a:t>
            </a:r>
            <a:r>
              <a:rPr lang="tr-TR"/>
              <a:t> radar </a:t>
            </a:r>
            <a:r>
              <a:rPr lang="tr-TR" err="1"/>
              <a:t>differs</a:t>
            </a:r>
            <a:r>
              <a:rPr lang="tr-TR"/>
              <a:t> </a:t>
            </a:r>
            <a:r>
              <a:rPr lang="tr-TR" err="1"/>
              <a:t>when</a:t>
            </a:r>
            <a:r>
              <a:rPr lang="tr-TR"/>
              <a:t> </a:t>
            </a:r>
            <a:r>
              <a:rPr lang="tr-TR" err="1"/>
              <a:t>there</a:t>
            </a:r>
            <a:r>
              <a:rPr lang="tr-TR"/>
              <a:t> is an </a:t>
            </a:r>
            <a:r>
              <a:rPr lang="tr-TR" err="1"/>
              <a:t>obstacle</a:t>
            </a:r>
            <a:r>
              <a:rPr lang="tr-TR"/>
              <a:t> in </a:t>
            </a:r>
            <a:r>
              <a:rPr lang="tr-TR" err="1"/>
              <a:t>front</a:t>
            </a:r>
            <a:r>
              <a:rPr lang="tr-TR"/>
              <a:t> of it. </a:t>
            </a:r>
            <a:r>
              <a:rPr lang="tr-TR" err="1"/>
              <a:t>We</a:t>
            </a:r>
            <a:r>
              <a:rPr lang="tr-TR"/>
              <a:t> </a:t>
            </a:r>
            <a:r>
              <a:rPr lang="tr-TR" err="1"/>
              <a:t>started</a:t>
            </a:r>
            <a:r>
              <a:rPr lang="tr-TR"/>
              <a:t> it </a:t>
            </a:r>
            <a:r>
              <a:rPr lang="tr-TR" err="1"/>
              <a:t>with</a:t>
            </a:r>
            <a:r>
              <a:rPr lang="tr-TR"/>
              <a:t> a 5cm </a:t>
            </a:r>
            <a:r>
              <a:rPr lang="tr-TR" err="1"/>
              <a:t>wooden</a:t>
            </a:r>
            <a:r>
              <a:rPr lang="tr-TR"/>
              <a:t> </a:t>
            </a:r>
            <a:r>
              <a:rPr lang="tr-TR" err="1"/>
              <a:t>door</a:t>
            </a:r>
            <a:r>
              <a:rPr lang="tr-TR"/>
              <a:t>.  </a:t>
            </a:r>
            <a:r>
              <a:rPr lang="tr-TR" err="1"/>
              <a:t>Similar</a:t>
            </a:r>
            <a:r>
              <a:rPr lang="tr-TR"/>
              <a:t> </a:t>
            </a:r>
            <a:r>
              <a:rPr lang="tr-TR" err="1"/>
              <a:t>to</a:t>
            </a:r>
            <a:r>
              <a:rPr lang="tr-TR"/>
              <a:t> radar </a:t>
            </a:r>
            <a:r>
              <a:rPr lang="tr-TR" err="1"/>
              <a:t>range</a:t>
            </a:r>
            <a:r>
              <a:rPr lang="tr-TR"/>
              <a:t> test, </a:t>
            </a:r>
            <a:r>
              <a:rPr lang="tr-TR" err="1"/>
              <a:t>we</a:t>
            </a:r>
            <a:r>
              <a:rPr lang="tr-TR"/>
              <a:t> </a:t>
            </a:r>
            <a:r>
              <a:rPr lang="tr-TR" err="1"/>
              <a:t>swinged</a:t>
            </a:r>
            <a:r>
              <a:rPr lang="tr-TR"/>
              <a:t> </a:t>
            </a:r>
            <a:r>
              <a:rPr lang="tr-TR" err="1"/>
              <a:t>the</a:t>
            </a:r>
            <a:r>
              <a:rPr lang="tr-TR"/>
              <a:t> </a:t>
            </a:r>
            <a:r>
              <a:rPr lang="tr-TR" err="1"/>
              <a:t>reflective</a:t>
            </a:r>
            <a:r>
              <a:rPr lang="tr-TR"/>
              <a:t> </a:t>
            </a:r>
            <a:r>
              <a:rPr lang="tr-TR" err="1"/>
              <a:t>plate</a:t>
            </a:r>
            <a:r>
              <a:rPr lang="tr-TR"/>
              <a:t> at </a:t>
            </a:r>
            <a:r>
              <a:rPr lang="tr-TR" err="1"/>
              <a:t>definite</a:t>
            </a:r>
            <a:r>
              <a:rPr lang="tr-TR"/>
              <a:t> </a:t>
            </a:r>
            <a:r>
              <a:rPr lang="tr-TR" err="1"/>
              <a:t>positons</a:t>
            </a:r>
            <a:r>
              <a:rPr lang="tr-TR"/>
              <a:t> </a:t>
            </a:r>
            <a:r>
              <a:rPr lang="tr-TR" err="1"/>
              <a:t>to</a:t>
            </a:r>
            <a:r>
              <a:rPr lang="tr-TR"/>
              <a:t> </a:t>
            </a:r>
            <a:r>
              <a:rPr lang="tr-TR" err="1"/>
              <a:t>see</a:t>
            </a:r>
            <a:r>
              <a:rPr lang="tr-TR"/>
              <a:t> </a:t>
            </a:r>
            <a:r>
              <a:rPr lang="tr-TR" err="1"/>
              <a:t>if</a:t>
            </a:r>
            <a:r>
              <a:rPr lang="tr-TR"/>
              <a:t> </a:t>
            </a:r>
            <a:r>
              <a:rPr lang="tr-TR" err="1"/>
              <a:t>we</a:t>
            </a:r>
            <a:r>
              <a:rPr lang="tr-TR"/>
              <a:t> </a:t>
            </a:r>
            <a:r>
              <a:rPr lang="tr-TR" err="1"/>
              <a:t>get</a:t>
            </a:r>
            <a:r>
              <a:rPr lang="tr-TR"/>
              <a:t> a </a:t>
            </a:r>
            <a:r>
              <a:rPr lang="tr-TR" err="1"/>
              <a:t>signal</a:t>
            </a:r>
            <a:r>
              <a:rPr lang="tr-TR"/>
              <a:t> </a:t>
            </a:r>
            <a:r>
              <a:rPr lang="tr-TR" err="1"/>
              <a:t>back</a:t>
            </a:r>
            <a:r>
              <a:rPr lang="tr-TR"/>
              <a:t>.</a:t>
            </a:r>
          </a:p>
          <a:p>
            <a:endParaRPr lang="tr-TR"/>
          </a:p>
          <a:p>
            <a:pPr marL="0" marR="0" lvl="0" indent="0" algn="l" defTabSz="912813" rtl="0" eaLnBrk="0" fontAlgn="base" latinLnBrk="0" hangingPunct="0">
              <a:lnSpc>
                <a:spcPct val="100000"/>
              </a:lnSpc>
              <a:spcBef>
                <a:spcPct val="30000"/>
              </a:spcBef>
              <a:spcAft>
                <a:spcPct val="0"/>
              </a:spcAft>
              <a:buClrTx/>
              <a:buSzTx/>
              <a:buFontTx/>
              <a:buNone/>
              <a:tabLst/>
              <a:defRPr/>
            </a:pPr>
            <a:r>
              <a:rPr lang="tr-TR" err="1"/>
              <a:t>For</a:t>
            </a:r>
            <a:r>
              <a:rPr lang="tr-TR"/>
              <a:t> </a:t>
            </a:r>
            <a:r>
              <a:rPr lang="tr-TR" err="1"/>
              <a:t>your</a:t>
            </a:r>
            <a:r>
              <a:rPr lang="tr-TR"/>
              <a:t> </a:t>
            </a:r>
            <a:r>
              <a:rPr lang="tr-TR" err="1"/>
              <a:t>information</a:t>
            </a:r>
            <a:r>
              <a:rPr lang="tr-TR"/>
              <a:t>, </a:t>
            </a:r>
            <a:r>
              <a:rPr lang="tr-TR" err="1"/>
              <a:t>for</a:t>
            </a:r>
            <a:r>
              <a:rPr lang="tr-TR"/>
              <a:t> </a:t>
            </a:r>
            <a:r>
              <a:rPr lang="tr-TR" err="1"/>
              <a:t>these</a:t>
            </a:r>
            <a:r>
              <a:rPr lang="tr-TR"/>
              <a:t> </a:t>
            </a:r>
            <a:r>
              <a:rPr lang="tr-TR" err="1"/>
              <a:t>experiments</a:t>
            </a:r>
            <a:r>
              <a:rPr lang="tr-TR"/>
              <a:t> </a:t>
            </a:r>
            <a:r>
              <a:rPr lang="tr-TR" err="1"/>
              <a:t>to</a:t>
            </a:r>
            <a:r>
              <a:rPr lang="tr-TR"/>
              <a:t> </a:t>
            </a:r>
            <a:r>
              <a:rPr lang="tr-TR" err="1"/>
              <a:t>see</a:t>
            </a:r>
            <a:r>
              <a:rPr lang="tr-TR"/>
              <a:t> </a:t>
            </a:r>
            <a:r>
              <a:rPr lang="tr-TR" err="1"/>
              <a:t>any</a:t>
            </a:r>
            <a:r>
              <a:rPr lang="tr-TR"/>
              <a:t> </a:t>
            </a:r>
            <a:r>
              <a:rPr lang="tr-TR" err="1"/>
              <a:t>distinct</a:t>
            </a:r>
            <a:r>
              <a:rPr lang="tr-TR"/>
              <a:t> </a:t>
            </a:r>
            <a:r>
              <a:rPr lang="tr-TR" err="1"/>
              <a:t>power</a:t>
            </a:r>
            <a:r>
              <a:rPr lang="tr-TR"/>
              <a:t> is </a:t>
            </a:r>
            <a:r>
              <a:rPr lang="tr-TR" err="1"/>
              <a:t>more</a:t>
            </a:r>
            <a:r>
              <a:rPr lang="tr-TR"/>
              <a:t> </a:t>
            </a:r>
            <a:r>
              <a:rPr lang="tr-TR" err="1"/>
              <a:t>important</a:t>
            </a:r>
            <a:r>
              <a:rPr lang="tr-TR"/>
              <a:t> </a:t>
            </a:r>
            <a:r>
              <a:rPr lang="tr-TR" err="1"/>
              <a:t>than</a:t>
            </a:r>
            <a:r>
              <a:rPr lang="tr-TR"/>
              <a:t> </a:t>
            </a:r>
            <a:r>
              <a:rPr lang="tr-TR" err="1"/>
              <a:t>its</a:t>
            </a:r>
            <a:r>
              <a:rPr lang="tr-TR"/>
              <a:t> </a:t>
            </a:r>
            <a:r>
              <a:rPr lang="tr-TR" err="1"/>
              <a:t>accuracy</a:t>
            </a:r>
            <a:r>
              <a:rPr lang="tr-TR"/>
              <a:t>. </a:t>
            </a:r>
            <a:r>
              <a:rPr lang="tr-TR" err="1"/>
              <a:t>Also</a:t>
            </a:r>
            <a:r>
              <a:rPr lang="tr-TR"/>
              <a:t>, </a:t>
            </a:r>
            <a:r>
              <a:rPr lang="tr-TR" err="1"/>
              <a:t>the</a:t>
            </a:r>
            <a:r>
              <a:rPr lang="tr-TR"/>
              <a:t> </a:t>
            </a:r>
            <a:r>
              <a:rPr lang="tr-TR" err="1"/>
              <a:t>velocity</a:t>
            </a:r>
            <a:r>
              <a:rPr lang="tr-TR"/>
              <a:t> of </a:t>
            </a:r>
            <a:r>
              <a:rPr lang="tr-TR" err="1"/>
              <a:t>the</a:t>
            </a:r>
            <a:r>
              <a:rPr lang="tr-TR"/>
              <a:t> </a:t>
            </a:r>
            <a:r>
              <a:rPr lang="tr-TR" err="1"/>
              <a:t>target</a:t>
            </a:r>
            <a:r>
              <a:rPr lang="tr-TR"/>
              <a:t> is </a:t>
            </a:r>
            <a:r>
              <a:rPr lang="tr-TR" err="1"/>
              <a:t>unknown</a:t>
            </a:r>
            <a:r>
              <a:rPr lang="tr-TR"/>
              <a:t>. </a:t>
            </a:r>
            <a:r>
              <a:rPr lang="tr-TR" err="1"/>
              <a:t>Therefore</a:t>
            </a:r>
            <a:r>
              <a:rPr lang="tr-TR"/>
              <a:t> </a:t>
            </a:r>
            <a:r>
              <a:rPr lang="tr-TR" err="1"/>
              <a:t>we</a:t>
            </a:r>
            <a:r>
              <a:rPr lang="tr-TR"/>
              <a:t> </a:t>
            </a:r>
            <a:r>
              <a:rPr lang="tr-TR" err="1"/>
              <a:t>didn’t</a:t>
            </a:r>
            <a:r>
              <a:rPr lang="tr-TR"/>
              <a:t> </a:t>
            </a:r>
            <a:r>
              <a:rPr lang="tr-TR" err="1"/>
              <a:t>add</a:t>
            </a:r>
            <a:r>
              <a:rPr lang="tr-TR"/>
              <a:t> </a:t>
            </a:r>
            <a:r>
              <a:rPr lang="tr-TR" err="1"/>
              <a:t>velocity</a:t>
            </a:r>
            <a:r>
              <a:rPr lang="tr-TR"/>
              <a:t> of </a:t>
            </a:r>
            <a:r>
              <a:rPr lang="tr-TR" err="1"/>
              <a:t>them</a:t>
            </a:r>
            <a:r>
              <a:rPr lang="tr-TR"/>
              <a:t> in </a:t>
            </a:r>
            <a:r>
              <a:rPr lang="tr-TR" err="1"/>
              <a:t>the</a:t>
            </a:r>
            <a:r>
              <a:rPr lang="tr-TR"/>
              <a:t> </a:t>
            </a:r>
            <a:r>
              <a:rPr lang="tr-TR" err="1"/>
              <a:t>results</a:t>
            </a:r>
            <a:r>
              <a:rPr lang="tr-TR"/>
              <a:t>.</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37</a:t>
            </a:fld>
            <a:endParaRPr lang="en-US" altLang="zh-TW"/>
          </a:p>
        </p:txBody>
      </p:sp>
    </p:spTree>
    <p:extLst>
      <p:ext uri="{BB962C8B-B14F-4D97-AF65-F5344CB8AC3E}">
        <p14:creationId xmlns:p14="http://schemas.microsoft.com/office/powerpoint/2010/main" val="3142615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When</a:t>
            </a:r>
            <a:r>
              <a:rPr lang="tr-TR"/>
              <a:t> </a:t>
            </a:r>
            <a:r>
              <a:rPr lang="tr-TR" err="1"/>
              <a:t>there</a:t>
            </a:r>
            <a:r>
              <a:rPr lang="tr-TR"/>
              <a:t> is an </a:t>
            </a:r>
            <a:r>
              <a:rPr lang="tr-TR" err="1"/>
              <a:t>obstacle</a:t>
            </a:r>
            <a:r>
              <a:rPr lang="tr-TR"/>
              <a:t>, </a:t>
            </a:r>
            <a:r>
              <a:rPr lang="tr-TR" err="1"/>
              <a:t>received</a:t>
            </a:r>
            <a:r>
              <a:rPr lang="tr-TR"/>
              <a:t> </a:t>
            </a:r>
            <a:r>
              <a:rPr lang="tr-TR" err="1"/>
              <a:t>power</a:t>
            </a:r>
            <a:r>
              <a:rPr lang="tr-TR"/>
              <a:t> </a:t>
            </a:r>
            <a:r>
              <a:rPr lang="tr-TR" err="1"/>
              <a:t>decreases</a:t>
            </a:r>
            <a:r>
              <a:rPr lang="tr-TR"/>
              <a:t> </a:t>
            </a:r>
            <a:r>
              <a:rPr lang="tr-TR" err="1"/>
              <a:t>and</a:t>
            </a:r>
            <a:r>
              <a:rPr lang="tr-TR"/>
              <a:t> </a:t>
            </a:r>
            <a:r>
              <a:rPr lang="tr-TR" err="1"/>
              <a:t>noise</a:t>
            </a:r>
            <a:r>
              <a:rPr lang="tr-TR"/>
              <a:t> </a:t>
            </a:r>
            <a:r>
              <a:rPr lang="tr-TR" err="1"/>
              <a:t>starts</a:t>
            </a:r>
            <a:r>
              <a:rPr lang="tr-TR"/>
              <a:t> </a:t>
            </a:r>
            <a:r>
              <a:rPr lang="tr-TR" err="1"/>
              <a:t>to</a:t>
            </a:r>
            <a:r>
              <a:rPr lang="tr-TR"/>
              <a:t> </a:t>
            </a:r>
            <a:r>
              <a:rPr lang="tr-TR" err="1"/>
              <a:t>dominate</a:t>
            </a:r>
            <a:r>
              <a:rPr lang="tr-TR"/>
              <a:t>. </a:t>
            </a:r>
          </a:p>
          <a:p>
            <a:r>
              <a:rPr lang="tr-TR" err="1"/>
              <a:t>Therefore</a:t>
            </a:r>
            <a:r>
              <a:rPr lang="tr-TR"/>
              <a:t>, </a:t>
            </a:r>
            <a:r>
              <a:rPr lang="tr-TR" err="1"/>
              <a:t>to</a:t>
            </a:r>
            <a:r>
              <a:rPr lang="tr-TR"/>
              <a:t> </a:t>
            </a:r>
            <a:r>
              <a:rPr lang="tr-TR" err="1"/>
              <a:t>see</a:t>
            </a:r>
            <a:r>
              <a:rPr lang="tr-TR"/>
              <a:t> </a:t>
            </a:r>
            <a:r>
              <a:rPr lang="tr-TR" err="1"/>
              <a:t>the</a:t>
            </a:r>
            <a:r>
              <a:rPr lang="tr-TR"/>
              <a:t> </a:t>
            </a:r>
            <a:r>
              <a:rPr lang="tr-TR" err="1"/>
              <a:t>detection</a:t>
            </a:r>
            <a:r>
              <a:rPr lang="tr-TR"/>
              <a:t> </a:t>
            </a:r>
            <a:r>
              <a:rPr lang="tr-TR" err="1"/>
              <a:t>more</a:t>
            </a:r>
            <a:r>
              <a:rPr lang="tr-TR"/>
              <a:t> </a:t>
            </a:r>
            <a:r>
              <a:rPr lang="tr-TR" err="1"/>
              <a:t>clearly</a:t>
            </a:r>
            <a:r>
              <a:rPr lang="tr-TR"/>
              <a:t>, </a:t>
            </a:r>
            <a:r>
              <a:rPr lang="tr-TR" err="1"/>
              <a:t>we</a:t>
            </a:r>
            <a:r>
              <a:rPr lang="tr-TR"/>
              <a:t> </a:t>
            </a:r>
            <a:r>
              <a:rPr lang="tr-TR" err="1"/>
              <a:t>applied</a:t>
            </a:r>
            <a:r>
              <a:rPr lang="tr-TR"/>
              <a:t> </a:t>
            </a:r>
            <a:r>
              <a:rPr lang="tr-TR" err="1"/>
              <a:t>different</a:t>
            </a:r>
            <a:r>
              <a:rPr lang="tr-TR"/>
              <a:t> </a:t>
            </a:r>
            <a:r>
              <a:rPr lang="tr-TR" err="1"/>
              <a:t>tresholds</a:t>
            </a:r>
            <a:r>
              <a:rPr lang="tr-TR"/>
              <a:t> </a:t>
            </a:r>
            <a:r>
              <a:rPr lang="tr-TR" err="1"/>
              <a:t>to</a:t>
            </a:r>
            <a:r>
              <a:rPr lang="tr-TR"/>
              <a:t> </a:t>
            </a:r>
            <a:r>
              <a:rPr lang="tr-TR" err="1"/>
              <a:t>both</a:t>
            </a:r>
            <a:r>
              <a:rPr lang="tr-TR"/>
              <a:t> of </a:t>
            </a:r>
            <a:r>
              <a:rPr lang="tr-TR" err="1"/>
              <a:t>them</a:t>
            </a:r>
            <a:r>
              <a:rPr lang="tr-TR"/>
              <a:t> </a:t>
            </a:r>
            <a:r>
              <a:rPr lang="tr-TR" err="1"/>
              <a:t>which</a:t>
            </a:r>
            <a:r>
              <a:rPr lang="tr-TR"/>
              <a:t> </a:t>
            </a:r>
            <a:r>
              <a:rPr lang="tr-TR" err="1"/>
              <a:t>shows</a:t>
            </a:r>
            <a:r>
              <a:rPr lang="tr-TR"/>
              <a:t> </a:t>
            </a:r>
            <a:r>
              <a:rPr lang="tr-TR" err="1"/>
              <a:t>that</a:t>
            </a:r>
            <a:r>
              <a:rPr lang="tr-TR"/>
              <a:t> </a:t>
            </a:r>
            <a:r>
              <a:rPr lang="tr-TR" err="1"/>
              <a:t>there</a:t>
            </a:r>
            <a:r>
              <a:rPr lang="tr-TR"/>
              <a:t> is a </a:t>
            </a:r>
            <a:r>
              <a:rPr lang="tr-TR" err="1"/>
              <a:t>trade</a:t>
            </a:r>
            <a:r>
              <a:rPr lang="tr-TR"/>
              <a:t> </a:t>
            </a:r>
            <a:r>
              <a:rPr lang="tr-TR" err="1"/>
              <a:t>off</a:t>
            </a:r>
            <a:r>
              <a:rPr lang="tr-TR"/>
              <a:t> </a:t>
            </a:r>
            <a:r>
              <a:rPr lang="tr-TR" err="1"/>
              <a:t>between</a:t>
            </a:r>
            <a:r>
              <a:rPr lang="tr-TR"/>
              <a:t> </a:t>
            </a:r>
            <a:r>
              <a:rPr lang="tr-TR" err="1"/>
              <a:t>high</a:t>
            </a:r>
            <a:r>
              <a:rPr lang="tr-TR"/>
              <a:t> </a:t>
            </a:r>
            <a:r>
              <a:rPr lang="tr-TR" err="1"/>
              <a:t>power</a:t>
            </a:r>
            <a:r>
              <a:rPr lang="tr-TR"/>
              <a:t> velocity </a:t>
            </a:r>
            <a:r>
              <a:rPr lang="tr-TR" err="1"/>
              <a:t>accuracy</a:t>
            </a:r>
            <a:r>
              <a:rPr lang="tr-TR"/>
              <a:t> </a:t>
            </a:r>
            <a:r>
              <a:rPr lang="tr-TR" err="1"/>
              <a:t>and</a:t>
            </a:r>
            <a:r>
              <a:rPr lang="tr-TR"/>
              <a:t> </a:t>
            </a:r>
            <a:r>
              <a:rPr lang="tr-TR" err="1"/>
              <a:t>low</a:t>
            </a:r>
            <a:r>
              <a:rPr lang="tr-TR"/>
              <a:t> </a:t>
            </a:r>
            <a:r>
              <a:rPr lang="tr-TR" err="1"/>
              <a:t>power</a:t>
            </a:r>
            <a:r>
              <a:rPr lang="tr-TR"/>
              <a:t> </a:t>
            </a:r>
            <a:r>
              <a:rPr lang="tr-TR" err="1"/>
              <a:t>detection</a:t>
            </a:r>
            <a:r>
              <a:rPr lang="tr-TR"/>
              <a:t>.</a:t>
            </a:r>
          </a:p>
          <a:p>
            <a:r>
              <a:rPr lang="tr-TR"/>
              <a:t>As </a:t>
            </a:r>
            <a:r>
              <a:rPr lang="tr-TR" err="1"/>
              <a:t>we</a:t>
            </a:r>
            <a:r>
              <a:rPr lang="tr-TR"/>
              <a:t> </a:t>
            </a:r>
            <a:r>
              <a:rPr lang="tr-TR" err="1"/>
              <a:t>see</a:t>
            </a:r>
            <a:r>
              <a:rPr lang="tr-TR"/>
              <a:t> in </a:t>
            </a:r>
            <a:r>
              <a:rPr lang="tr-TR" err="1"/>
              <a:t>the</a:t>
            </a:r>
            <a:r>
              <a:rPr lang="tr-TR"/>
              <a:t> </a:t>
            </a:r>
            <a:r>
              <a:rPr lang="tr-TR" err="1"/>
              <a:t>figure</a:t>
            </a:r>
            <a:r>
              <a:rPr lang="tr-TR"/>
              <a:t>, 2.45GHz </a:t>
            </a:r>
            <a:r>
              <a:rPr lang="tr-TR" err="1"/>
              <a:t>doppler</a:t>
            </a:r>
            <a:r>
              <a:rPr lang="tr-TR"/>
              <a:t> radar can </a:t>
            </a:r>
            <a:r>
              <a:rPr lang="tr-TR" err="1"/>
              <a:t>detect</a:t>
            </a:r>
            <a:r>
              <a:rPr lang="tr-TR"/>
              <a:t> </a:t>
            </a:r>
            <a:r>
              <a:rPr lang="tr-TR" err="1"/>
              <a:t>the</a:t>
            </a:r>
            <a:r>
              <a:rPr lang="tr-TR"/>
              <a:t> </a:t>
            </a:r>
            <a:r>
              <a:rPr lang="tr-TR" err="1"/>
              <a:t>target</a:t>
            </a:r>
            <a:r>
              <a:rPr lang="tr-TR"/>
              <a:t> 5m </a:t>
            </a:r>
            <a:r>
              <a:rPr lang="tr-TR" err="1"/>
              <a:t>away</a:t>
            </a:r>
            <a:r>
              <a:rPr lang="tr-TR"/>
              <a:t> </a:t>
            </a:r>
            <a:r>
              <a:rPr lang="tr-TR" err="1"/>
              <a:t>behind</a:t>
            </a:r>
            <a:r>
              <a:rPr lang="tr-TR"/>
              <a:t> a </a:t>
            </a:r>
            <a:r>
              <a:rPr lang="tr-TR" err="1"/>
              <a:t>door</a:t>
            </a:r>
            <a:r>
              <a:rPr lang="tr-TR"/>
              <a:t>. </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38</a:t>
            </a:fld>
            <a:endParaRPr lang="en-US" altLang="zh-TW"/>
          </a:p>
        </p:txBody>
      </p:sp>
    </p:spTree>
    <p:extLst>
      <p:ext uri="{BB962C8B-B14F-4D97-AF65-F5344CB8AC3E}">
        <p14:creationId xmlns:p14="http://schemas.microsoft.com/office/powerpoint/2010/main" val="2412754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As </a:t>
            </a:r>
            <a:r>
              <a:rPr lang="tr-TR" err="1"/>
              <a:t>we</a:t>
            </a:r>
            <a:r>
              <a:rPr lang="tr-TR"/>
              <a:t> </a:t>
            </a:r>
            <a:r>
              <a:rPr lang="tr-TR" err="1"/>
              <a:t>see</a:t>
            </a:r>
            <a:r>
              <a:rPr lang="tr-TR"/>
              <a:t> in </a:t>
            </a:r>
            <a:r>
              <a:rPr lang="tr-TR" err="1"/>
              <a:t>the</a:t>
            </a:r>
            <a:r>
              <a:rPr lang="tr-TR"/>
              <a:t> </a:t>
            </a:r>
            <a:r>
              <a:rPr lang="tr-TR" err="1"/>
              <a:t>figure</a:t>
            </a:r>
            <a:r>
              <a:rPr lang="tr-TR"/>
              <a:t>, 5.8GHz </a:t>
            </a:r>
            <a:r>
              <a:rPr lang="tr-TR" err="1"/>
              <a:t>doppler</a:t>
            </a:r>
            <a:r>
              <a:rPr lang="tr-TR"/>
              <a:t> radar can not </a:t>
            </a:r>
            <a:r>
              <a:rPr lang="tr-TR" err="1"/>
              <a:t>detect</a:t>
            </a:r>
            <a:r>
              <a:rPr lang="tr-TR"/>
              <a:t> </a:t>
            </a:r>
            <a:r>
              <a:rPr lang="tr-TR" err="1"/>
              <a:t>the</a:t>
            </a:r>
            <a:r>
              <a:rPr lang="tr-TR"/>
              <a:t> </a:t>
            </a:r>
            <a:r>
              <a:rPr lang="tr-TR" err="1"/>
              <a:t>target</a:t>
            </a:r>
            <a:r>
              <a:rPr lang="tr-TR"/>
              <a:t> </a:t>
            </a:r>
            <a:r>
              <a:rPr lang="tr-TR" err="1"/>
              <a:t>after</a:t>
            </a:r>
            <a:r>
              <a:rPr lang="tr-TR"/>
              <a:t> 3meter. </a:t>
            </a:r>
          </a:p>
          <a:p>
            <a:r>
              <a:rPr lang="tr-TR" err="1"/>
              <a:t>Even</a:t>
            </a:r>
            <a:r>
              <a:rPr lang="tr-TR"/>
              <a:t> </a:t>
            </a:r>
            <a:r>
              <a:rPr lang="tr-TR" err="1"/>
              <a:t>though</a:t>
            </a:r>
            <a:r>
              <a:rPr lang="tr-TR"/>
              <a:t> </a:t>
            </a:r>
            <a:r>
              <a:rPr lang="tr-TR" err="1"/>
              <a:t>we</a:t>
            </a:r>
            <a:r>
              <a:rPr lang="tr-TR"/>
              <a:t> </a:t>
            </a:r>
            <a:r>
              <a:rPr lang="tr-TR" err="1"/>
              <a:t>see</a:t>
            </a:r>
            <a:r>
              <a:rPr lang="tr-TR"/>
              <a:t> </a:t>
            </a:r>
            <a:r>
              <a:rPr lang="tr-TR" err="1"/>
              <a:t>little</a:t>
            </a:r>
            <a:r>
              <a:rPr lang="tr-TR"/>
              <a:t> </a:t>
            </a:r>
            <a:r>
              <a:rPr lang="tr-TR" err="1"/>
              <a:t>signals</a:t>
            </a:r>
            <a:r>
              <a:rPr lang="tr-TR"/>
              <a:t> at </a:t>
            </a:r>
            <a:r>
              <a:rPr lang="tr-TR" err="1"/>
              <a:t>lesser</a:t>
            </a:r>
            <a:r>
              <a:rPr lang="tr-TR"/>
              <a:t> </a:t>
            </a:r>
            <a:r>
              <a:rPr lang="tr-TR" err="1"/>
              <a:t>treshold</a:t>
            </a:r>
            <a:r>
              <a:rPr lang="tr-TR"/>
              <a:t>, it is not </a:t>
            </a:r>
            <a:r>
              <a:rPr lang="tr-TR" err="1"/>
              <a:t>significant</a:t>
            </a:r>
            <a:r>
              <a:rPr lang="tr-TR"/>
              <a:t>. </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39</a:t>
            </a:fld>
            <a:endParaRPr lang="en-US" altLang="zh-TW"/>
          </a:p>
        </p:txBody>
      </p:sp>
    </p:spTree>
    <p:extLst>
      <p:ext uri="{BB962C8B-B14F-4D97-AF65-F5344CB8AC3E}">
        <p14:creationId xmlns:p14="http://schemas.microsoft.com/office/powerpoint/2010/main" val="3618413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800">
                <a:solidFill>
                  <a:srgbClr val="000000"/>
                </a:solidFill>
                <a:latin typeface="Verdana" panose="020B0604030504040204" pitchFamily="34" charset="0"/>
              </a:rPr>
              <a:t>In last term, we studied on directional antennas for doppler radars in our project. We realized an array antenna to use in a doppler radar.</a:t>
            </a:r>
          </a:p>
          <a:p>
            <a:r>
              <a:rPr lang="tr-TR" sz="1800">
                <a:solidFill>
                  <a:srgbClr val="000000"/>
                </a:solidFill>
                <a:latin typeface="Verdana" panose="020B0604030504040204" pitchFamily="34" charset="0"/>
              </a:rPr>
              <a:t>In this design, the most important parameters we discuss was return loss, directivity and the gain of it. </a:t>
            </a:r>
          </a:p>
          <a:p>
            <a:endParaRPr lang="tr-TR" sz="1800">
              <a:solidFill>
                <a:srgbClr val="000000"/>
              </a:solidFill>
              <a:latin typeface="Verdana" panose="020B0604030504040204" pitchFamily="34" charset="0"/>
            </a:endParaRPr>
          </a:p>
          <a:p>
            <a:r>
              <a:rPr lang="tr-TR" sz="1800">
                <a:solidFill>
                  <a:srgbClr val="000000"/>
                </a:solidFill>
                <a:latin typeface="Verdana" panose="020B0604030504040204" pitchFamily="34" charset="0"/>
              </a:rPr>
              <a:t>Gain of an antenna can be increased by creating more focused and efficent antennas with high directivity and low return loss.</a:t>
            </a:r>
          </a:p>
          <a:p>
            <a:r>
              <a:rPr lang="tr-TR" sz="1800">
                <a:solidFill>
                  <a:srgbClr val="000000"/>
                </a:solidFill>
                <a:latin typeface="Verdana" panose="020B0604030504040204" pitchFamily="34" charset="0"/>
              </a:rPr>
              <a:t>Its important because gain provide us more radar range.</a:t>
            </a:r>
            <a:endParaRPr lang="en-US" sz="1800">
              <a:solidFill>
                <a:srgbClr val="000000"/>
              </a:solidFill>
              <a:latin typeface="Verdana" panose="020B0604030504040204" pitchFamily="34" charset="0"/>
            </a:endParaRPr>
          </a:p>
          <a:p>
            <a:endParaRPr lang="tr-TR" sz="1800">
              <a:solidFill>
                <a:srgbClr val="000000"/>
              </a:solidFill>
              <a:latin typeface="Verdana" panose="020B0604030504040204" pitchFamily="34" charset="0"/>
            </a:endParaRPr>
          </a:p>
          <a:p>
            <a:endParaRPr lang="tr-T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a:t>
            </a:fld>
            <a:endParaRPr lang="en-US" altLang="zh-TW"/>
          </a:p>
        </p:txBody>
      </p:sp>
    </p:spTree>
    <p:extLst>
      <p:ext uri="{BB962C8B-B14F-4D97-AF65-F5344CB8AC3E}">
        <p14:creationId xmlns:p14="http://schemas.microsoft.com/office/powerpoint/2010/main" val="19046703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To extend the experiment we followed it up with a 22cm concrete Wall experiment with similar procedure but we expect weaker signals this time.</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40</a:t>
            </a:fld>
            <a:endParaRPr lang="en-US" altLang="zh-TW"/>
          </a:p>
        </p:txBody>
      </p:sp>
    </p:spTree>
    <p:extLst>
      <p:ext uri="{BB962C8B-B14F-4D97-AF65-F5344CB8AC3E}">
        <p14:creationId xmlns:p14="http://schemas.microsoft.com/office/powerpoint/2010/main" val="32876676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Just</a:t>
            </a:r>
            <a:r>
              <a:rPr lang="tr-TR"/>
              <a:t> </a:t>
            </a:r>
            <a:r>
              <a:rPr lang="tr-TR" err="1"/>
              <a:t>like</a:t>
            </a:r>
            <a:r>
              <a:rPr lang="tr-TR"/>
              <a:t> </a:t>
            </a:r>
            <a:r>
              <a:rPr lang="tr-TR" err="1"/>
              <a:t>door</a:t>
            </a:r>
            <a:r>
              <a:rPr lang="tr-TR"/>
              <a:t> </a:t>
            </a:r>
            <a:r>
              <a:rPr lang="tr-TR" err="1"/>
              <a:t>experiment</a:t>
            </a:r>
            <a:r>
              <a:rPr lang="tr-TR"/>
              <a:t>, </a:t>
            </a:r>
            <a:r>
              <a:rPr lang="tr-TR" err="1"/>
              <a:t>power</a:t>
            </a:r>
            <a:r>
              <a:rPr lang="tr-TR"/>
              <a:t> </a:t>
            </a:r>
            <a:r>
              <a:rPr lang="tr-TR" err="1"/>
              <a:t>decreases</a:t>
            </a:r>
            <a:r>
              <a:rPr lang="tr-TR"/>
              <a:t> </a:t>
            </a:r>
            <a:r>
              <a:rPr lang="tr-TR" err="1"/>
              <a:t>when</a:t>
            </a:r>
            <a:r>
              <a:rPr lang="tr-TR"/>
              <a:t> </a:t>
            </a:r>
            <a:r>
              <a:rPr lang="tr-TR" err="1"/>
              <a:t>the</a:t>
            </a:r>
            <a:r>
              <a:rPr lang="tr-TR"/>
              <a:t> </a:t>
            </a:r>
            <a:r>
              <a:rPr lang="tr-TR" err="1"/>
              <a:t>target</a:t>
            </a:r>
            <a:r>
              <a:rPr lang="tr-TR"/>
              <a:t> </a:t>
            </a:r>
            <a:r>
              <a:rPr lang="tr-TR" err="1"/>
              <a:t>gets</a:t>
            </a:r>
            <a:r>
              <a:rPr lang="tr-TR"/>
              <a:t> </a:t>
            </a:r>
            <a:r>
              <a:rPr lang="tr-TR" err="1"/>
              <a:t>further</a:t>
            </a:r>
            <a:r>
              <a:rPr lang="tr-TR"/>
              <a:t> </a:t>
            </a:r>
            <a:r>
              <a:rPr lang="tr-TR" err="1"/>
              <a:t>and</a:t>
            </a:r>
            <a:r>
              <a:rPr lang="tr-TR"/>
              <a:t> 2.45GHz </a:t>
            </a:r>
            <a:r>
              <a:rPr lang="tr-TR" err="1"/>
              <a:t>gives</a:t>
            </a:r>
            <a:r>
              <a:rPr lang="tr-TR"/>
              <a:t> </a:t>
            </a:r>
            <a:r>
              <a:rPr lang="tr-TR" err="1"/>
              <a:t>better</a:t>
            </a:r>
            <a:r>
              <a:rPr lang="tr-TR"/>
              <a:t> </a:t>
            </a:r>
            <a:r>
              <a:rPr lang="tr-TR" err="1"/>
              <a:t>result</a:t>
            </a:r>
            <a:r>
              <a:rPr lang="tr-TR"/>
              <a:t>. Since, 5.8GHz has </a:t>
            </a:r>
            <a:r>
              <a:rPr lang="tr-TR" err="1"/>
              <a:t>weaker</a:t>
            </a:r>
            <a:r>
              <a:rPr lang="tr-TR"/>
              <a:t> </a:t>
            </a:r>
            <a:r>
              <a:rPr lang="tr-TR" err="1"/>
              <a:t>signals</a:t>
            </a:r>
            <a:r>
              <a:rPr lang="tr-TR"/>
              <a:t>, it has </a:t>
            </a:r>
            <a:r>
              <a:rPr lang="tr-TR" err="1"/>
              <a:t>more</a:t>
            </a:r>
            <a:r>
              <a:rPr lang="tr-TR"/>
              <a:t> </a:t>
            </a:r>
            <a:r>
              <a:rPr lang="tr-TR" err="1"/>
              <a:t>noise</a:t>
            </a:r>
            <a:r>
              <a:rPr lang="tr-TR"/>
              <a:t>. </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41</a:t>
            </a:fld>
            <a:endParaRPr lang="en-US" altLang="zh-TW"/>
          </a:p>
        </p:txBody>
      </p:sp>
    </p:spTree>
    <p:extLst>
      <p:ext uri="{BB962C8B-B14F-4D97-AF65-F5344CB8AC3E}">
        <p14:creationId xmlns:p14="http://schemas.microsoft.com/office/powerpoint/2010/main" val="2817867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To</a:t>
            </a:r>
            <a:r>
              <a:rPr lang="tr-TR"/>
              <a:t> </a:t>
            </a:r>
            <a:r>
              <a:rPr lang="tr-TR" err="1"/>
              <a:t>finalize</a:t>
            </a:r>
            <a:r>
              <a:rPr lang="tr-TR"/>
              <a:t> </a:t>
            </a:r>
            <a:r>
              <a:rPr lang="tr-TR" err="1"/>
              <a:t>the</a:t>
            </a:r>
            <a:r>
              <a:rPr lang="tr-TR"/>
              <a:t> </a:t>
            </a:r>
            <a:r>
              <a:rPr lang="tr-TR" err="1"/>
              <a:t>obstacle</a:t>
            </a:r>
            <a:r>
              <a:rPr lang="tr-TR"/>
              <a:t> </a:t>
            </a:r>
            <a:r>
              <a:rPr lang="tr-TR" err="1"/>
              <a:t>experiment</a:t>
            </a:r>
            <a:r>
              <a:rPr lang="tr-TR"/>
              <a:t>, </a:t>
            </a:r>
            <a:r>
              <a:rPr lang="tr-TR" err="1"/>
              <a:t>we</a:t>
            </a:r>
            <a:r>
              <a:rPr lang="tr-TR"/>
              <a:t> </a:t>
            </a:r>
            <a:r>
              <a:rPr lang="tr-TR" err="1"/>
              <a:t>did</a:t>
            </a:r>
            <a:r>
              <a:rPr lang="tr-TR"/>
              <a:t> </a:t>
            </a:r>
            <a:r>
              <a:rPr lang="tr-TR" err="1"/>
              <a:t>measurement</a:t>
            </a:r>
            <a:r>
              <a:rPr lang="tr-TR"/>
              <a:t> </a:t>
            </a:r>
            <a:r>
              <a:rPr lang="tr-TR" err="1"/>
              <a:t>behind</a:t>
            </a:r>
            <a:r>
              <a:rPr lang="tr-TR"/>
              <a:t> a </a:t>
            </a:r>
            <a:r>
              <a:rPr lang="tr-TR" err="1"/>
              <a:t>pillar</a:t>
            </a:r>
            <a:r>
              <a:rPr lang="tr-TR"/>
              <a:t>. </a:t>
            </a:r>
          </a:p>
          <a:p>
            <a:r>
              <a:rPr lang="tr-TR" err="1"/>
              <a:t>We</a:t>
            </a:r>
            <a:r>
              <a:rPr lang="tr-TR"/>
              <a:t> </a:t>
            </a:r>
            <a:r>
              <a:rPr lang="tr-TR" err="1"/>
              <a:t>expect</a:t>
            </a:r>
            <a:r>
              <a:rPr lang="tr-TR"/>
              <a:t> </a:t>
            </a:r>
            <a:r>
              <a:rPr lang="tr-TR" err="1"/>
              <a:t>to</a:t>
            </a:r>
            <a:r>
              <a:rPr lang="tr-TR"/>
              <a:t> </a:t>
            </a:r>
            <a:r>
              <a:rPr lang="tr-TR" err="1"/>
              <a:t>see</a:t>
            </a:r>
            <a:r>
              <a:rPr lang="tr-TR"/>
              <a:t> </a:t>
            </a:r>
            <a:r>
              <a:rPr lang="tr-TR" err="1"/>
              <a:t>very</a:t>
            </a:r>
            <a:r>
              <a:rPr lang="tr-TR"/>
              <a:t> </a:t>
            </a:r>
            <a:r>
              <a:rPr lang="tr-TR" err="1"/>
              <a:t>little</a:t>
            </a:r>
            <a:r>
              <a:rPr lang="tr-TR"/>
              <a:t> </a:t>
            </a:r>
            <a:r>
              <a:rPr lang="tr-TR" err="1"/>
              <a:t>power</a:t>
            </a:r>
            <a:r>
              <a:rPr lang="tr-TR"/>
              <a:t> </a:t>
            </a:r>
            <a:r>
              <a:rPr lang="tr-TR" err="1"/>
              <a:t>because</a:t>
            </a:r>
            <a:r>
              <a:rPr lang="tr-TR"/>
              <a:t> </a:t>
            </a:r>
            <a:r>
              <a:rPr lang="tr-TR" err="1"/>
              <a:t>the</a:t>
            </a:r>
            <a:r>
              <a:rPr lang="tr-TR"/>
              <a:t> </a:t>
            </a:r>
            <a:r>
              <a:rPr lang="tr-TR" err="1"/>
              <a:t>pillar</a:t>
            </a:r>
            <a:r>
              <a:rPr lang="tr-TR"/>
              <a:t> has a lot of metal </a:t>
            </a:r>
            <a:r>
              <a:rPr lang="tr-TR" err="1"/>
              <a:t>rod</a:t>
            </a:r>
            <a:r>
              <a:rPr lang="tr-TR"/>
              <a:t> </a:t>
            </a:r>
            <a:r>
              <a:rPr lang="tr-TR" err="1"/>
              <a:t>which</a:t>
            </a:r>
            <a:r>
              <a:rPr lang="tr-TR"/>
              <a:t> </a:t>
            </a:r>
            <a:r>
              <a:rPr lang="tr-TR" err="1"/>
              <a:t>reflect</a:t>
            </a:r>
            <a:r>
              <a:rPr lang="tr-TR"/>
              <a:t> </a:t>
            </a:r>
            <a:r>
              <a:rPr lang="tr-TR" err="1"/>
              <a:t>the</a:t>
            </a:r>
            <a:r>
              <a:rPr lang="tr-TR"/>
              <a:t> </a:t>
            </a:r>
            <a:r>
              <a:rPr lang="tr-TR" err="1"/>
              <a:t>signals</a:t>
            </a:r>
            <a:r>
              <a:rPr lang="tr-TR"/>
              <a:t> </a:t>
            </a:r>
            <a:r>
              <a:rPr lang="tr-TR" err="1"/>
              <a:t>back</a:t>
            </a:r>
            <a:r>
              <a:rPr lang="tr-TR"/>
              <a:t>. </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42</a:t>
            </a:fld>
            <a:endParaRPr lang="en-US" altLang="zh-TW"/>
          </a:p>
        </p:txBody>
      </p:sp>
    </p:spTree>
    <p:extLst>
      <p:ext uri="{BB962C8B-B14F-4D97-AF65-F5344CB8AC3E}">
        <p14:creationId xmlns:p14="http://schemas.microsoft.com/office/powerpoint/2010/main" val="2341620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As </a:t>
            </a:r>
            <a:r>
              <a:rPr lang="tr-TR" err="1"/>
              <a:t>seen</a:t>
            </a:r>
            <a:r>
              <a:rPr lang="tr-TR"/>
              <a:t> in </a:t>
            </a:r>
            <a:r>
              <a:rPr lang="tr-TR" err="1"/>
              <a:t>the</a:t>
            </a:r>
            <a:r>
              <a:rPr lang="tr-TR"/>
              <a:t> </a:t>
            </a:r>
            <a:r>
              <a:rPr lang="tr-TR" err="1"/>
              <a:t>figures</a:t>
            </a:r>
            <a:r>
              <a:rPr lang="tr-TR"/>
              <a:t>, </a:t>
            </a:r>
            <a:r>
              <a:rPr lang="tr-TR" err="1"/>
              <a:t>the</a:t>
            </a:r>
            <a:r>
              <a:rPr lang="tr-TR"/>
              <a:t> </a:t>
            </a:r>
            <a:r>
              <a:rPr lang="tr-TR" err="1"/>
              <a:t>target</a:t>
            </a:r>
            <a:r>
              <a:rPr lang="tr-TR"/>
              <a:t> </a:t>
            </a:r>
            <a:r>
              <a:rPr lang="tr-TR" err="1"/>
              <a:t>movement</a:t>
            </a:r>
            <a:r>
              <a:rPr lang="tr-TR"/>
              <a:t> is </a:t>
            </a:r>
            <a:r>
              <a:rPr lang="tr-TR" err="1"/>
              <a:t>lost</a:t>
            </a:r>
            <a:r>
              <a:rPr lang="tr-TR"/>
              <a:t>. </a:t>
            </a:r>
            <a:r>
              <a:rPr lang="tr-TR" err="1"/>
              <a:t>Even</a:t>
            </a:r>
            <a:r>
              <a:rPr lang="tr-TR"/>
              <a:t> </a:t>
            </a:r>
            <a:r>
              <a:rPr lang="tr-TR" err="1"/>
              <a:t>if</a:t>
            </a:r>
            <a:r>
              <a:rPr lang="tr-TR"/>
              <a:t> </a:t>
            </a:r>
            <a:r>
              <a:rPr lang="tr-TR" err="1"/>
              <a:t>we</a:t>
            </a:r>
            <a:r>
              <a:rPr lang="tr-TR"/>
              <a:t> </a:t>
            </a:r>
            <a:r>
              <a:rPr lang="tr-TR" err="1"/>
              <a:t>get</a:t>
            </a:r>
            <a:r>
              <a:rPr lang="tr-TR"/>
              <a:t> </a:t>
            </a:r>
            <a:r>
              <a:rPr lang="tr-TR" err="1"/>
              <a:t>some</a:t>
            </a:r>
            <a:r>
              <a:rPr lang="tr-TR"/>
              <a:t> </a:t>
            </a:r>
            <a:r>
              <a:rPr lang="tr-TR" err="1"/>
              <a:t>signal</a:t>
            </a:r>
            <a:r>
              <a:rPr lang="tr-TR"/>
              <a:t>, </a:t>
            </a:r>
            <a:r>
              <a:rPr lang="tr-TR" err="1"/>
              <a:t>noise</a:t>
            </a:r>
            <a:r>
              <a:rPr lang="tr-TR"/>
              <a:t> </a:t>
            </a:r>
            <a:r>
              <a:rPr lang="tr-TR" err="1"/>
              <a:t>clearly</a:t>
            </a:r>
            <a:r>
              <a:rPr lang="tr-TR"/>
              <a:t> </a:t>
            </a:r>
            <a:r>
              <a:rPr lang="tr-TR" err="1"/>
              <a:t>dominates</a:t>
            </a:r>
            <a:r>
              <a:rPr lang="tr-TR"/>
              <a:t> it. </a:t>
            </a:r>
          </a:p>
          <a:p>
            <a:r>
              <a:rPr lang="tr-TR" err="1"/>
              <a:t>So</a:t>
            </a:r>
            <a:r>
              <a:rPr lang="tr-TR"/>
              <a:t>, </a:t>
            </a:r>
            <a:r>
              <a:rPr lang="tr-TR" err="1"/>
              <a:t>we</a:t>
            </a:r>
            <a:r>
              <a:rPr lang="tr-TR"/>
              <a:t> can say </a:t>
            </a:r>
            <a:r>
              <a:rPr lang="tr-TR" err="1"/>
              <a:t>that</a:t>
            </a:r>
            <a:r>
              <a:rPr lang="tr-TR"/>
              <a:t> </a:t>
            </a:r>
            <a:r>
              <a:rPr lang="tr-TR" err="1"/>
              <a:t>both</a:t>
            </a:r>
            <a:r>
              <a:rPr lang="tr-TR"/>
              <a:t> of </a:t>
            </a:r>
            <a:r>
              <a:rPr lang="tr-TR" err="1"/>
              <a:t>them</a:t>
            </a:r>
            <a:r>
              <a:rPr lang="tr-TR"/>
              <a:t> can not </a:t>
            </a:r>
            <a:r>
              <a:rPr lang="tr-TR" err="1"/>
              <a:t>detect</a:t>
            </a:r>
            <a:r>
              <a:rPr lang="tr-TR"/>
              <a:t> </a:t>
            </a:r>
            <a:r>
              <a:rPr lang="tr-TR" err="1"/>
              <a:t>anything</a:t>
            </a:r>
            <a:r>
              <a:rPr lang="tr-TR"/>
              <a:t> </a:t>
            </a:r>
            <a:r>
              <a:rPr lang="tr-TR" err="1"/>
              <a:t>behind</a:t>
            </a:r>
            <a:r>
              <a:rPr lang="tr-TR"/>
              <a:t> </a:t>
            </a:r>
            <a:r>
              <a:rPr lang="tr-TR" err="1"/>
              <a:t>the</a:t>
            </a:r>
            <a:r>
              <a:rPr lang="tr-TR"/>
              <a:t> </a:t>
            </a:r>
            <a:r>
              <a:rPr lang="tr-TR" err="1"/>
              <a:t>pillar</a:t>
            </a:r>
            <a:r>
              <a:rPr lang="tr-TR"/>
              <a:t>.</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43</a:t>
            </a:fld>
            <a:endParaRPr lang="en-US" altLang="zh-TW"/>
          </a:p>
        </p:txBody>
      </p:sp>
    </p:spTree>
    <p:extLst>
      <p:ext uri="{BB962C8B-B14F-4D97-AF65-F5344CB8AC3E}">
        <p14:creationId xmlns:p14="http://schemas.microsoft.com/office/powerpoint/2010/main" val="3725228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For</a:t>
            </a:r>
            <a:r>
              <a:rPr lang="tr-TR"/>
              <a:t> </a:t>
            </a:r>
            <a:r>
              <a:rPr lang="tr-TR" err="1"/>
              <a:t>the</a:t>
            </a:r>
            <a:r>
              <a:rPr lang="tr-TR"/>
              <a:t> </a:t>
            </a:r>
            <a:r>
              <a:rPr lang="tr-TR" err="1"/>
              <a:t>next</a:t>
            </a:r>
            <a:r>
              <a:rPr lang="tr-TR"/>
              <a:t> </a:t>
            </a:r>
            <a:r>
              <a:rPr lang="tr-TR" err="1"/>
              <a:t>experiment</a:t>
            </a:r>
            <a:r>
              <a:rPr lang="tr-TR"/>
              <a:t>, </a:t>
            </a:r>
            <a:r>
              <a:rPr lang="tr-TR" err="1"/>
              <a:t>we</a:t>
            </a:r>
            <a:r>
              <a:rPr lang="tr-TR"/>
              <a:t> </a:t>
            </a:r>
            <a:r>
              <a:rPr lang="tr-TR" err="1"/>
              <a:t>wanted</a:t>
            </a:r>
            <a:r>
              <a:rPr lang="tr-TR"/>
              <a:t> </a:t>
            </a:r>
            <a:r>
              <a:rPr lang="tr-TR" err="1"/>
              <a:t>to</a:t>
            </a:r>
            <a:r>
              <a:rPr lang="tr-TR"/>
              <a:t> </a:t>
            </a:r>
            <a:r>
              <a:rPr lang="tr-TR" err="1"/>
              <a:t>compare</a:t>
            </a:r>
            <a:r>
              <a:rPr lang="tr-TR"/>
              <a:t> </a:t>
            </a:r>
            <a:r>
              <a:rPr lang="tr-TR" err="1"/>
              <a:t>the</a:t>
            </a:r>
            <a:r>
              <a:rPr lang="tr-TR"/>
              <a:t> </a:t>
            </a:r>
            <a:r>
              <a:rPr lang="tr-TR" err="1"/>
              <a:t>radars</a:t>
            </a:r>
            <a:r>
              <a:rPr lang="tr-TR"/>
              <a:t> </a:t>
            </a:r>
            <a:r>
              <a:rPr lang="tr-TR" err="1"/>
              <a:t>when</a:t>
            </a:r>
            <a:r>
              <a:rPr lang="tr-TR"/>
              <a:t> </a:t>
            </a:r>
            <a:r>
              <a:rPr lang="tr-TR" err="1"/>
              <a:t>there</a:t>
            </a:r>
            <a:r>
              <a:rPr lang="tr-TR"/>
              <a:t> is </a:t>
            </a:r>
            <a:r>
              <a:rPr lang="tr-TR" err="1"/>
              <a:t>scattering</a:t>
            </a:r>
            <a:r>
              <a:rPr lang="tr-TR"/>
              <a:t> </a:t>
            </a:r>
            <a:r>
              <a:rPr lang="tr-TR" err="1"/>
              <a:t>particles</a:t>
            </a:r>
            <a:r>
              <a:rPr lang="tr-TR"/>
              <a:t> in </a:t>
            </a:r>
            <a:r>
              <a:rPr lang="tr-TR" err="1"/>
              <a:t>front</a:t>
            </a:r>
            <a:r>
              <a:rPr lang="tr-TR"/>
              <a:t> of </a:t>
            </a:r>
            <a:r>
              <a:rPr lang="tr-TR" err="1"/>
              <a:t>them</a:t>
            </a:r>
            <a:r>
              <a:rPr lang="tr-TR"/>
              <a:t>. </a:t>
            </a:r>
            <a:r>
              <a:rPr lang="tr-TR" err="1"/>
              <a:t>To</a:t>
            </a:r>
            <a:r>
              <a:rPr lang="tr-TR"/>
              <a:t> </a:t>
            </a:r>
            <a:r>
              <a:rPr lang="tr-TR" err="1"/>
              <a:t>mimick</a:t>
            </a:r>
            <a:r>
              <a:rPr lang="tr-TR"/>
              <a:t> </a:t>
            </a:r>
            <a:r>
              <a:rPr lang="tr-TR" err="1"/>
              <a:t>this</a:t>
            </a:r>
            <a:r>
              <a:rPr lang="tr-TR"/>
              <a:t> </a:t>
            </a:r>
            <a:r>
              <a:rPr lang="tr-TR" err="1"/>
              <a:t>situation</a:t>
            </a:r>
            <a:r>
              <a:rPr lang="tr-TR"/>
              <a:t>, </a:t>
            </a:r>
            <a:r>
              <a:rPr lang="tr-TR" err="1"/>
              <a:t>we</a:t>
            </a:r>
            <a:r>
              <a:rPr lang="tr-TR"/>
              <a:t> put </a:t>
            </a:r>
            <a:r>
              <a:rPr lang="tr-TR" err="1"/>
              <a:t>the</a:t>
            </a:r>
            <a:r>
              <a:rPr lang="tr-TR"/>
              <a:t> </a:t>
            </a:r>
            <a:r>
              <a:rPr lang="tr-TR" err="1"/>
              <a:t>device</a:t>
            </a:r>
            <a:r>
              <a:rPr lang="tr-TR"/>
              <a:t> </a:t>
            </a:r>
            <a:r>
              <a:rPr lang="tr-TR" err="1"/>
              <a:t>behind</a:t>
            </a:r>
            <a:r>
              <a:rPr lang="tr-TR"/>
              <a:t> </a:t>
            </a:r>
            <a:r>
              <a:rPr lang="tr-TR" err="1"/>
              <a:t>handrail</a:t>
            </a:r>
            <a:r>
              <a:rPr lang="tr-TR"/>
              <a:t> </a:t>
            </a:r>
            <a:r>
              <a:rPr lang="tr-TR" err="1"/>
              <a:t>and</a:t>
            </a:r>
            <a:r>
              <a:rPr lang="tr-TR"/>
              <a:t> </a:t>
            </a:r>
            <a:r>
              <a:rPr lang="tr-TR" err="1"/>
              <a:t>started</a:t>
            </a:r>
            <a:r>
              <a:rPr lang="tr-TR"/>
              <a:t> </a:t>
            </a:r>
            <a:r>
              <a:rPr lang="tr-TR" err="1"/>
              <a:t>to</a:t>
            </a:r>
            <a:r>
              <a:rPr lang="tr-TR"/>
              <a:t> </a:t>
            </a:r>
            <a:r>
              <a:rPr lang="tr-TR" err="1"/>
              <a:t>record</a:t>
            </a:r>
            <a:r>
              <a:rPr lang="tr-TR"/>
              <a:t>.</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44</a:t>
            </a:fld>
            <a:endParaRPr lang="en-US" altLang="zh-TW"/>
          </a:p>
        </p:txBody>
      </p:sp>
    </p:spTree>
    <p:extLst>
      <p:ext uri="{BB962C8B-B14F-4D97-AF65-F5344CB8AC3E}">
        <p14:creationId xmlns:p14="http://schemas.microsoft.com/office/powerpoint/2010/main" val="2914326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As </a:t>
            </a:r>
            <a:r>
              <a:rPr lang="tr-TR" err="1"/>
              <a:t>seen</a:t>
            </a:r>
            <a:r>
              <a:rPr lang="tr-TR"/>
              <a:t> in </a:t>
            </a:r>
            <a:r>
              <a:rPr lang="tr-TR" err="1"/>
              <a:t>the</a:t>
            </a:r>
            <a:r>
              <a:rPr lang="tr-TR"/>
              <a:t> </a:t>
            </a:r>
            <a:r>
              <a:rPr lang="tr-TR" err="1"/>
              <a:t>figures</a:t>
            </a:r>
            <a:r>
              <a:rPr lang="tr-TR"/>
              <a:t>, </a:t>
            </a:r>
            <a:r>
              <a:rPr lang="tr-TR" err="1"/>
              <a:t>there</a:t>
            </a:r>
            <a:r>
              <a:rPr lang="tr-TR"/>
              <a:t> is </a:t>
            </a:r>
            <a:r>
              <a:rPr lang="tr-TR" err="1"/>
              <a:t>slightly</a:t>
            </a:r>
            <a:r>
              <a:rPr lang="tr-TR"/>
              <a:t> </a:t>
            </a:r>
            <a:r>
              <a:rPr lang="tr-TR" err="1"/>
              <a:t>difference</a:t>
            </a:r>
            <a:r>
              <a:rPr lang="tr-TR"/>
              <a:t> </a:t>
            </a:r>
            <a:r>
              <a:rPr lang="tr-TR" err="1"/>
              <a:t>between</a:t>
            </a:r>
            <a:r>
              <a:rPr lang="tr-TR"/>
              <a:t> </a:t>
            </a:r>
            <a:r>
              <a:rPr lang="tr-TR" err="1"/>
              <a:t>the</a:t>
            </a:r>
            <a:r>
              <a:rPr lang="tr-TR"/>
              <a:t> </a:t>
            </a:r>
            <a:r>
              <a:rPr lang="tr-TR" err="1"/>
              <a:t>measurement</a:t>
            </a:r>
            <a:r>
              <a:rPr lang="tr-TR"/>
              <a:t> but </a:t>
            </a:r>
            <a:r>
              <a:rPr lang="tr-TR" err="1"/>
              <a:t>we</a:t>
            </a:r>
            <a:r>
              <a:rPr lang="tr-TR"/>
              <a:t> can not say </a:t>
            </a:r>
            <a:r>
              <a:rPr lang="tr-TR" err="1"/>
              <a:t>that</a:t>
            </a:r>
            <a:r>
              <a:rPr lang="tr-TR"/>
              <a:t> </a:t>
            </a:r>
            <a:r>
              <a:rPr lang="tr-TR" err="1"/>
              <a:t>if</a:t>
            </a:r>
            <a:r>
              <a:rPr lang="tr-TR"/>
              <a:t> </a:t>
            </a:r>
            <a:r>
              <a:rPr lang="tr-TR" err="1"/>
              <a:t>any</a:t>
            </a:r>
            <a:r>
              <a:rPr lang="tr-TR"/>
              <a:t> of </a:t>
            </a:r>
            <a:r>
              <a:rPr lang="tr-TR" err="1"/>
              <a:t>them</a:t>
            </a:r>
            <a:r>
              <a:rPr lang="tr-TR"/>
              <a:t> </a:t>
            </a:r>
            <a:r>
              <a:rPr lang="tr-TR" err="1"/>
              <a:t>better</a:t>
            </a:r>
            <a:r>
              <a:rPr lang="tr-TR"/>
              <a:t> </a:t>
            </a:r>
            <a:r>
              <a:rPr lang="tr-TR" err="1"/>
              <a:t>than</a:t>
            </a:r>
            <a:r>
              <a:rPr lang="tr-TR"/>
              <a:t> </a:t>
            </a:r>
            <a:r>
              <a:rPr lang="tr-TR" err="1"/>
              <a:t>other</a:t>
            </a:r>
            <a:r>
              <a:rPr lang="tr-TR"/>
              <a:t> </a:t>
            </a:r>
            <a:r>
              <a:rPr lang="tr-TR" err="1"/>
              <a:t>one</a:t>
            </a:r>
            <a:r>
              <a:rPr lang="tr-TR"/>
              <a:t>. </a:t>
            </a:r>
            <a:r>
              <a:rPr lang="tr-TR" err="1"/>
              <a:t>And</a:t>
            </a:r>
            <a:r>
              <a:rPr lang="tr-TR"/>
              <a:t> </a:t>
            </a:r>
            <a:r>
              <a:rPr lang="tr-TR" err="1"/>
              <a:t>They</a:t>
            </a:r>
            <a:r>
              <a:rPr lang="tr-TR"/>
              <a:t> </a:t>
            </a:r>
            <a:r>
              <a:rPr lang="tr-TR" err="1"/>
              <a:t>did</a:t>
            </a:r>
            <a:r>
              <a:rPr lang="tr-TR"/>
              <a:t> not </a:t>
            </a:r>
            <a:r>
              <a:rPr lang="tr-TR" err="1"/>
              <a:t>struggle</a:t>
            </a:r>
            <a:r>
              <a:rPr lang="tr-TR"/>
              <a:t> at </a:t>
            </a:r>
            <a:r>
              <a:rPr lang="tr-TR" err="1"/>
              <a:t>all</a:t>
            </a:r>
            <a:r>
              <a:rPr lang="tr-TR"/>
              <a:t>.</a:t>
            </a:r>
          </a:p>
          <a:p>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45</a:t>
            </a:fld>
            <a:endParaRPr lang="en-US" altLang="zh-TW"/>
          </a:p>
        </p:txBody>
      </p:sp>
    </p:spTree>
    <p:extLst>
      <p:ext uri="{BB962C8B-B14F-4D97-AF65-F5344CB8AC3E}">
        <p14:creationId xmlns:p14="http://schemas.microsoft.com/office/powerpoint/2010/main" val="3587626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For</a:t>
            </a:r>
            <a:r>
              <a:rPr lang="tr-TR"/>
              <a:t> </a:t>
            </a:r>
            <a:r>
              <a:rPr lang="tr-TR" err="1"/>
              <a:t>the</a:t>
            </a:r>
            <a:r>
              <a:rPr lang="tr-TR"/>
              <a:t> </a:t>
            </a:r>
            <a:r>
              <a:rPr lang="tr-TR" err="1"/>
              <a:t>last</a:t>
            </a:r>
            <a:r>
              <a:rPr lang="tr-TR"/>
              <a:t> </a:t>
            </a:r>
            <a:r>
              <a:rPr lang="tr-TR" err="1"/>
              <a:t>experiment</a:t>
            </a:r>
            <a:r>
              <a:rPr lang="tr-TR"/>
              <a:t>, </a:t>
            </a:r>
            <a:r>
              <a:rPr lang="tr-TR" err="1"/>
              <a:t>we</a:t>
            </a:r>
            <a:r>
              <a:rPr lang="tr-TR"/>
              <a:t> </a:t>
            </a:r>
            <a:r>
              <a:rPr lang="tr-TR" err="1"/>
              <a:t>wanted</a:t>
            </a:r>
            <a:r>
              <a:rPr lang="tr-TR"/>
              <a:t> </a:t>
            </a:r>
            <a:r>
              <a:rPr lang="tr-TR" err="1"/>
              <a:t>to</a:t>
            </a:r>
            <a:r>
              <a:rPr lang="tr-TR"/>
              <a:t> test </a:t>
            </a:r>
            <a:r>
              <a:rPr lang="tr-TR" err="1"/>
              <a:t>if</a:t>
            </a:r>
            <a:r>
              <a:rPr lang="tr-TR"/>
              <a:t> </a:t>
            </a:r>
            <a:r>
              <a:rPr lang="tr-TR" err="1"/>
              <a:t>the</a:t>
            </a:r>
            <a:r>
              <a:rPr lang="tr-TR"/>
              <a:t> radar can </a:t>
            </a:r>
            <a:r>
              <a:rPr lang="tr-TR" err="1"/>
              <a:t>capture</a:t>
            </a:r>
            <a:r>
              <a:rPr lang="tr-TR"/>
              <a:t> </a:t>
            </a:r>
            <a:r>
              <a:rPr lang="tr-TR" err="1"/>
              <a:t>relatively</a:t>
            </a:r>
            <a:r>
              <a:rPr lang="tr-TR"/>
              <a:t> </a:t>
            </a:r>
            <a:r>
              <a:rPr lang="tr-TR" err="1"/>
              <a:t>high</a:t>
            </a:r>
            <a:r>
              <a:rPr lang="tr-TR"/>
              <a:t> </a:t>
            </a:r>
            <a:r>
              <a:rPr lang="tr-TR" err="1"/>
              <a:t>speed</a:t>
            </a:r>
            <a:r>
              <a:rPr lang="tr-TR"/>
              <a:t> </a:t>
            </a:r>
            <a:r>
              <a:rPr lang="tr-TR" err="1"/>
              <a:t>target</a:t>
            </a:r>
            <a:r>
              <a:rPr lang="tr-TR"/>
              <a:t>. </a:t>
            </a:r>
          </a:p>
          <a:p>
            <a:r>
              <a:rPr lang="tr-TR"/>
              <a:t>Since car is a metal </a:t>
            </a:r>
            <a:r>
              <a:rPr lang="tr-TR" err="1"/>
              <a:t>and</a:t>
            </a:r>
            <a:r>
              <a:rPr lang="tr-TR"/>
              <a:t> </a:t>
            </a:r>
            <a:r>
              <a:rPr lang="tr-TR" err="1"/>
              <a:t>big</a:t>
            </a:r>
            <a:r>
              <a:rPr lang="tr-TR"/>
              <a:t> </a:t>
            </a:r>
            <a:r>
              <a:rPr lang="tr-TR" err="1"/>
              <a:t>target</a:t>
            </a:r>
            <a:r>
              <a:rPr lang="tr-TR"/>
              <a:t>, it has </a:t>
            </a:r>
            <a:r>
              <a:rPr lang="tr-TR" err="1"/>
              <a:t>high</a:t>
            </a:r>
            <a:r>
              <a:rPr lang="tr-TR"/>
              <a:t> RCS </a:t>
            </a:r>
            <a:r>
              <a:rPr lang="tr-TR" err="1"/>
              <a:t>approximately</a:t>
            </a:r>
            <a:r>
              <a:rPr lang="tr-TR"/>
              <a:t> 100, </a:t>
            </a:r>
            <a:r>
              <a:rPr lang="tr-TR" err="1"/>
              <a:t>which</a:t>
            </a:r>
            <a:r>
              <a:rPr lang="tr-TR"/>
              <a:t> </a:t>
            </a:r>
            <a:r>
              <a:rPr lang="tr-TR" err="1"/>
              <a:t>causes</a:t>
            </a:r>
            <a:r>
              <a:rPr lang="tr-TR"/>
              <a:t> </a:t>
            </a:r>
            <a:r>
              <a:rPr lang="tr-TR" err="1"/>
              <a:t>the</a:t>
            </a:r>
            <a:r>
              <a:rPr lang="tr-TR"/>
              <a:t> </a:t>
            </a:r>
            <a:r>
              <a:rPr lang="tr-TR" err="1"/>
              <a:t>radars</a:t>
            </a:r>
            <a:r>
              <a:rPr lang="tr-TR"/>
              <a:t> </a:t>
            </a:r>
            <a:r>
              <a:rPr lang="tr-TR" err="1"/>
              <a:t>to</a:t>
            </a:r>
            <a:r>
              <a:rPr lang="tr-TR"/>
              <a:t> </a:t>
            </a:r>
            <a:r>
              <a:rPr lang="tr-TR" err="1"/>
              <a:t>detect</a:t>
            </a:r>
            <a:r>
              <a:rPr lang="tr-TR"/>
              <a:t> it </a:t>
            </a:r>
            <a:r>
              <a:rPr lang="tr-TR" err="1"/>
              <a:t>more</a:t>
            </a:r>
            <a:r>
              <a:rPr lang="tr-TR"/>
              <a:t> </a:t>
            </a:r>
            <a:r>
              <a:rPr lang="tr-TR" err="1"/>
              <a:t>easily</a:t>
            </a:r>
            <a:r>
              <a:rPr lang="tr-TR"/>
              <a:t>. </a:t>
            </a:r>
          </a:p>
          <a:p>
            <a:r>
              <a:rPr lang="tr-TR" err="1"/>
              <a:t>For</a:t>
            </a:r>
            <a:r>
              <a:rPr lang="tr-TR"/>
              <a:t> </a:t>
            </a:r>
            <a:r>
              <a:rPr lang="tr-TR" err="1"/>
              <a:t>the</a:t>
            </a:r>
            <a:r>
              <a:rPr lang="tr-TR"/>
              <a:t> </a:t>
            </a:r>
            <a:r>
              <a:rPr lang="tr-TR" err="1"/>
              <a:t>experiment</a:t>
            </a:r>
            <a:r>
              <a:rPr lang="tr-TR"/>
              <a:t>, </a:t>
            </a:r>
            <a:r>
              <a:rPr lang="tr-TR" err="1"/>
              <a:t>we</a:t>
            </a:r>
            <a:r>
              <a:rPr lang="tr-TR"/>
              <a:t> </a:t>
            </a:r>
            <a:r>
              <a:rPr lang="tr-TR" err="1"/>
              <a:t>locate</a:t>
            </a:r>
            <a:r>
              <a:rPr lang="tr-TR"/>
              <a:t> </a:t>
            </a:r>
            <a:r>
              <a:rPr lang="tr-TR" err="1"/>
              <a:t>the</a:t>
            </a:r>
            <a:r>
              <a:rPr lang="tr-TR"/>
              <a:t> radar as </a:t>
            </a:r>
            <a:r>
              <a:rPr lang="tr-TR" err="1"/>
              <a:t>seen</a:t>
            </a:r>
            <a:r>
              <a:rPr lang="tr-TR"/>
              <a:t> in </a:t>
            </a:r>
            <a:r>
              <a:rPr lang="tr-TR" err="1"/>
              <a:t>the</a:t>
            </a:r>
            <a:r>
              <a:rPr lang="tr-TR"/>
              <a:t> </a:t>
            </a:r>
            <a:r>
              <a:rPr lang="tr-TR" err="1"/>
              <a:t>figure</a:t>
            </a:r>
            <a:r>
              <a:rPr lang="tr-TR"/>
              <a:t> </a:t>
            </a:r>
            <a:r>
              <a:rPr lang="tr-TR" err="1"/>
              <a:t>and</a:t>
            </a:r>
            <a:r>
              <a:rPr lang="tr-TR"/>
              <a:t> </a:t>
            </a:r>
            <a:r>
              <a:rPr lang="tr-TR" err="1"/>
              <a:t>the</a:t>
            </a:r>
            <a:r>
              <a:rPr lang="tr-TR"/>
              <a:t> car </a:t>
            </a:r>
            <a:r>
              <a:rPr lang="tr-TR" err="1"/>
              <a:t>passed</a:t>
            </a:r>
            <a:r>
              <a:rPr lang="tr-TR"/>
              <a:t> </a:t>
            </a:r>
            <a:r>
              <a:rPr lang="tr-TR" err="1"/>
              <a:t>with</a:t>
            </a:r>
            <a:r>
              <a:rPr lang="tr-TR"/>
              <a:t> </a:t>
            </a:r>
            <a:r>
              <a:rPr lang="tr-TR" err="1"/>
              <a:t>speed</a:t>
            </a:r>
            <a:r>
              <a:rPr lang="tr-TR"/>
              <a:t> of 18.6 m/s. </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46</a:t>
            </a:fld>
            <a:endParaRPr lang="en-US" altLang="zh-TW"/>
          </a:p>
        </p:txBody>
      </p:sp>
    </p:spTree>
    <p:extLst>
      <p:ext uri="{BB962C8B-B14F-4D97-AF65-F5344CB8AC3E}">
        <p14:creationId xmlns:p14="http://schemas.microsoft.com/office/powerpoint/2010/main" val="2724980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As </a:t>
            </a:r>
            <a:r>
              <a:rPr lang="tr-TR" err="1"/>
              <a:t>we</a:t>
            </a:r>
            <a:r>
              <a:rPr lang="tr-TR"/>
              <a:t> </a:t>
            </a:r>
            <a:r>
              <a:rPr lang="tr-TR" err="1"/>
              <a:t>see</a:t>
            </a:r>
            <a:r>
              <a:rPr lang="tr-TR"/>
              <a:t> in </a:t>
            </a:r>
            <a:r>
              <a:rPr lang="tr-TR" err="1"/>
              <a:t>the</a:t>
            </a:r>
            <a:r>
              <a:rPr lang="tr-TR"/>
              <a:t> </a:t>
            </a:r>
            <a:r>
              <a:rPr lang="tr-TR" err="1"/>
              <a:t>figure</a:t>
            </a:r>
            <a:r>
              <a:rPr lang="tr-TR"/>
              <a:t>, 2.45GHz radar </a:t>
            </a:r>
            <a:r>
              <a:rPr lang="tr-TR" err="1"/>
              <a:t>captured</a:t>
            </a:r>
            <a:r>
              <a:rPr lang="tr-TR"/>
              <a:t> </a:t>
            </a:r>
            <a:r>
              <a:rPr lang="tr-TR" err="1"/>
              <a:t>the</a:t>
            </a:r>
            <a:r>
              <a:rPr lang="tr-TR"/>
              <a:t> </a:t>
            </a:r>
            <a:r>
              <a:rPr lang="tr-TR" err="1"/>
              <a:t>the</a:t>
            </a:r>
            <a:r>
              <a:rPr lang="tr-TR"/>
              <a:t> </a:t>
            </a:r>
            <a:r>
              <a:rPr lang="tr-TR" err="1"/>
              <a:t>speed</a:t>
            </a:r>
            <a:r>
              <a:rPr lang="tr-TR"/>
              <a:t> </a:t>
            </a:r>
            <a:r>
              <a:rPr lang="tr-TR" err="1"/>
              <a:t>clearly</a:t>
            </a:r>
            <a:r>
              <a:rPr lang="tr-TR"/>
              <a:t> </a:t>
            </a:r>
            <a:r>
              <a:rPr lang="tr-TR" err="1"/>
              <a:t>and</a:t>
            </a:r>
            <a:r>
              <a:rPr lang="tr-TR"/>
              <a:t> </a:t>
            </a:r>
            <a:r>
              <a:rPr lang="tr-TR" err="1"/>
              <a:t>accurately</a:t>
            </a:r>
            <a:r>
              <a:rPr lang="tr-TR"/>
              <a:t>. </a:t>
            </a:r>
            <a:r>
              <a:rPr lang="tr-TR" err="1"/>
              <a:t>There</a:t>
            </a:r>
            <a:r>
              <a:rPr lang="tr-TR"/>
              <a:t> is </a:t>
            </a:r>
            <a:r>
              <a:rPr lang="tr-TR" err="1"/>
              <a:t>just</a:t>
            </a:r>
            <a:r>
              <a:rPr lang="tr-TR"/>
              <a:t> 3% </a:t>
            </a:r>
            <a:r>
              <a:rPr lang="tr-TR" err="1"/>
              <a:t>error</a:t>
            </a:r>
            <a:r>
              <a:rPr lang="tr-TR"/>
              <a:t> </a:t>
            </a:r>
            <a:r>
              <a:rPr lang="tr-TR" err="1"/>
              <a:t>which</a:t>
            </a:r>
            <a:r>
              <a:rPr lang="tr-TR"/>
              <a:t> </a:t>
            </a:r>
            <a:r>
              <a:rPr lang="tr-TR" err="1"/>
              <a:t>comes</a:t>
            </a:r>
            <a:r>
              <a:rPr lang="tr-TR"/>
              <a:t> </a:t>
            </a:r>
            <a:r>
              <a:rPr lang="tr-TR" err="1"/>
              <a:t>from</a:t>
            </a:r>
            <a:r>
              <a:rPr lang="tr-TR"/>
              <a:t> </a:t>
            </a:r>
            <a:r>
              <a:rPr lang="tr-TR" err="1"/>
              <a:t>angle</a:t>
            </a:r>
            <a:r>
              <a:rPr lang="tr-TR"/>
              <a:t> of </a:t>
            </a:r>
            <a:r>
              <a:rPr lang="tr-TR" err="1"/>
              <a:t>the</a:t>
            </a:r>
            <a:r>
              <a:rPr lang="tr-TR"/>
              <a:t> radar.</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47</a:t>
            </a:fld>
            <a:endParaRPr lang="en-US" altLang="zh-TW"/>
          </a:p>
        </p:txBody>
      </p:sp>
    </p:spTree>
    <p:extLst>
      <p:ext uri="{BB962C8B-B14F-4D97-AF65-F5344CB8AC3E}">
        <p14:creationId xmlns:p14="http://schemas.microsoft.com/office/powerpoint/2010/main" val="3886539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Again for the 5.8GHz radar, we can clearly see the speed of the car which has slightly more error.</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48</a:t>
            </a:fld>
            <a:endParaRPr lang="en-US" altLang="zh-TW"/>
          </a:p>
        </p:txBody>
      </p:sp>
    </p:spTree>
    <p:extLst>
      <p:ext uri="{BB962C8B-B14F-4D97-AF65-F5344CB8AC3E}">
        <p14:creationId xmlns:p14="http://schemas.microsoft.com/office/powerpoint/2010/main" val="213586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err="1"/>
              <a:t>Overall</a:t>
            </a:r>
            <a:r>
              <a:rPr lang="tr-TR"/>
              <a:t>, </a:t>
            </a:r>
            <a:r>
              <a:rPr lang="tr-TR" err="1"/>
              <a:t>we</a:t>
            </a:r>
            <a:r>
              <a:rPr lang="tr-TR"/>
              <a:t> can say </a:t>
            </a:r>
            <a:r>
              <a:rPr lang="tr-TR" err="1"/>
              <a:t>that</a:t>
            </a:r>
            <a:r>
              <a:rPr lang="tr-TR"/>
              <a:t> </a:t>
            </a:r>
            <a:r>
              <a:rPr lang="tr-TR" err="1"/>
              <a:t>for</a:t>
            </a:r>
            <a:r>
              <a:rPr lang="tr-TR"/>
              <a:t> </a:t>
            </a:r>
            <a:r>
              <a:rPr lang="tr-TR" err="1"/>
              <a:t>range</a:t>
            </a:r>
            <a:r>
              <a:rPr lang="tr-TR"/>
              <a:t> </a:t>
            </a:r>
            <a:r>
              <a:rPr lang="tr-TR" err="1"/>
              <a:t>and</a:t>
            </a:r>
            <a:r>
              <a:rPr lang="tr-TR"/>
              <a:t> </a:t>
            </a:r>
            <a:r>
              <a:rPr lang="tr-TR" err="1"/>
              <a:t>through</a:t>
            </a:r>
            <a:r>
              <a:rPr lang="tr-TR"/>
              <a:t> Wall </a:t>
            </a:r>
            <a:r>
              <a:rPr lang="tr-TR" err="1"/>
              <a:t>experiments</a:t>
            </a:r>
            <a:r>
              <a:rPr lang="tr-TR"/>
              <a:t>, 2.45GHz radar has </a:t>
            </a:r>
            <a:r>
              <a:rPr lang="tr-TR" err="1"/>
              <a:t>better</a:t>
            </a:r>
            <a:r>
              <a:rPr lang="tr-TR"/>
              <a:t> </a:t>
            </a:r>
            <a:r>
              <a:rPr lang="tr-TR" err="1"/>
              <a:t>performance</a:t>
            </a:r>
            <a:r>
              <a:rPr lang="tr-TR"/>
              <a:t>. On </a:t>
            </a:r>
            <a:r>
              <a:rPr lang="tr-TR" err="1"/>
              <a:t>the</a:t>
            </a:r>
            <a:r>
              <a:rPr lang="tr-TR"/>
              <a:t> </a:t>
            </a:r>
            <a:r>
              <a:rPr lang="tr-TR" err="1"/>
              <a:t>other</a:t>
            </a:r>
            <a:r>
              <a:rPr lang="tr-TR"/>
              <a:t> </a:t>
            </a:r>
            <a:r>
              <a:rPr lang="tr-TR" err="1"/>
              <a:t>hand</a:t>
            </a:r>
            <a:r>
              <a:rPr lang="tr-TR"/>
              <a:t> </a:t>
            </a:r>
            <a:r>
              <a:rPr lang="tr-TR" err="1"/>
              <a:t>for</a:t>
            </a:r>
            <a:r>
              <a:rPr lang="tr-TR"/>
              <a:t> </a:t>
            </a:r>
            <a:r>
              <a:rPr lang="tr-TR" err="1"/>
              <a:t>our</a:t>
            </a:r>
            <a:r>
              <a:rPr lang="tr-TR"/>
              <a:t> </a:t>
            </a:r>
            <a:r>
              <a:rPr lang="tr-TR" err="1"/>
              <a:t>experiments</a:t>
            </a:r>
            <a:r>
              <a:rPr lang="tr-TR"/>
              <a:t>, </a:t>
            </a:r>
            <a:r>
              <a:rPr lang="tr-TR" err="1"/>
              <a:t>we</a:t>
            </a:r>
            <a:r>
              <a:rPr lang="tr-TR"/>
              <a:t> can not say </a:t>
            </a:r>
            <a:r>
              <a:rPr lang="tr-TR" err="1"/>
              <a:t>that</a:t>
            </a:r>
            <a:r>
              <a:rPr lang="tr-TR"/>
              <a:t> </a:t>
            </a:r>
            <a:r>
              <a:rPr lang="tr-TR" err="1"/>
              <a:t>none</a:t>
            </a:r>
            <a:r>
              <a:rPr lang="tr-TR"/>
              <a:t> of </a:t>
            </a:r>
            <a:r>
              <a:rPr lang="tr-TR" err="1"/>
              <a:t>them</a:t>
            </a:r>
            <a:r>
              <a:rPr lang="tr-TR"/>
              <a:t> is </a:t>
            </a:r>
            <a:r>
              <a:rPr lang="tr-TR" err="1"/>
              <a:t>better</a:t>
            </a:r>
            <a:r>
              <a:rPr lang="tr-TR"/>
              <a:t> </a:t>
            </a:r>
            <a:r>
              <a:rPr lang="tr-TR" err="1"/>
              <a:t>for</a:t>
            </a:r>
            <a:r>
              <a:rPr lang="tr-TR"/>
              <a:t> </a:t>
            </a:r>
            <a:r>
              <a:rPr lang="tr-TR" err="1"/>
              <a:t>scattered</a:t>
            </a:r>
            <a:r>
              <a:rPr lang="tr-TR"/>
              <a:t> </a:t>
            </a:r>
            <a:r>
              <a:rPr lang="tr-TR" err="1"/>
              <a:t>particles</a:t>
            </a:r>
            <a:r>
              <a:rPr lang="tr-TR"/>
              <a:t> </a:t>
            </a:r>
            <a:r>
              <a:rPr lang="tr-TR" err="1"/>
              <a:t>and</a:t>
            </a:r>
            <a:r>
              <a:rPr lang="tr-TR"/>
              <a:t> </a:t>
            </a:r>
            <a:r>
              <a:rPr lang="tr-TR" err="1"/>
              <a:t>high</a:t>
            </a:r>
            <a:r>
              <a:rPr lang="tr-TR"/>
              <a:t> </a:t>
            </a:r>
            <a:r>
              <a:rPr lang="tr-TR" err="1"/>
              <a:t>speed</a:t>
            </a:r>
            <a:r>
              <a:rPr lang="tr-TR"/>
              <a:t> </a:t>
            </a:r>
            <a:r>
              <a:rPr lang="tr-TR" err="1"/>
              <a:t>target</a:t>
            </a:r>
            <a:r>
              <a:rPr lang="tr-TR"/>
              <a:t> </a:t>
            </a:r>
            <a:r>
              <a:rPr lang="tr-TR" err="1"/>
              <a:t>measurement</a:t>
            </a:r>
            <a:r>
              <a:rPr lang="tr-TR"/>
              <a:t>.</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49</a:t>
            </a:fld>
            <a:endParaRPr lang="en-US" altLang="zh-TW"/>
          </a:p>
        </p:txBody>
      </p:sp>
    </p:spTree>
    <p:extLst>
      <p:ext uri="{BB962C8B-B14F-4D97-AF65-F5344CB8AC3E}">
        <p14:creationId xmlns:p14="http://schemas.microsoft.com/office/powerpoint/2010/main" val="1727520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Also, in building the radar system, we used another components besides our antenna.</a:t>
            </a:r>
          </a:p>
          <a:p>
            <a:r>
              <a:rPr lang="tr-TR"/>
              <a:t>Splitter and combiners helps us to divide our incident wave, and attenuators helps us to decrease the power of the incident wave to protect next active component.</a:t>
            </a:r>
          </a:p>
          <a:p>
            <a:endParaRPr lang="tr-TR"/>
          </a:p>
          <a:p>
            <a:r>
              <a:rPr lang="tr-TR"/>
              <a:t>Active components are working with additional dc voltage. VCO generates an oscillating wave and amplifier helps us to increase the power of this wave.</a:t>
            </a:r>
          </a:p>
          <a:p>
            <a:r>
              <a:rPr lang="tr-TR"/>
              <a:t>Mixer is one of the most important components of heterodyne receiver. It helps us to convert RF signal to IF band and so, in our radar system we can get the output of detection.</a:t>
            </a:r>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5</a:t>
            </a:fld>
            <a:endParaRPr lang="en-US" altLang="zh-TW"/>
          </a:p>
        </p:txBody>
      </p:sp>
    </p:spTree>
    <p:extLst>
      <p:ext uri="{BB962C8B-B14F-4D97-AF65-F5344CB8AC3E}">
        <p14:creationId xmlns:p14="http://schemas.microsoft.com/office/powerpoint/2010/main" val="8855333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tr-TR" err="1"/>
              <a:t>In</a:t>
            </a:r>
            <a:r>
              <a:rPr lang="tr-TR"/>
              <a:t> </a:t>
            </a:r>
            <a:r>
              <a:rPr lang="tr-TR" err="1"/>
              <a:t>conclusion</a:t>
            </a:r>
            <a:r>
              <a:rPr lang="tr-TR"/>
              <a:t>:</a:t>
            </a:r>
          </a:p>
          <a:p>
            <a:pPr marL="0" indent="0">
              <a:buFont typeface="Arial" panose="020B0604020202020204" pitchFamily="34" charset="0"/>
              <a:buNone/>
            </a:pPr>
            <a:r>
              <a:rPr lang="tr-TR" err="1"/>
              <a:t>It</a:t>
            </a:r>
            <a:r>
              <a:rPr lang="tr-TR"/>
              <a:t> is </a:t>
            </a:r>
            <a:r>
              <a:rPr lang="tr-TR" err="1"/>
              <a:t>expensive</a:t>
            </a:r>
            <a:r>
              <a:rPr lang="tr-TR"/>
              <a:t> </a:t>
            </a:r>
            <a:r>
              <a:rPr lang="tr-TR" err="1"/>
              <a:t>to</a:t>
            </a:r>
            <a:r>
              <a:rPr lang="tr-TR"/>
              <a:t> </a:t>
            </a:r>
            <a:r>
              <a:rPr lang="tr-TR" err="1"/>
              <a:t>order</a:t>
            </a:r>
            <a:r>
              <a:rPr lang="tr-TR"/>
              <a:t> PCB </a:t>
            </a:r>
            <a:r>
              <a:rPr lang="tr-TR" err="1"/>
              <a:t>from</a:t>
            </a:r>
            <a:r>
              <a:rPr lang="tr-TR"/>
              <a:t> </a:t>
            </a:r>
            <a:r>
              <a:rPr lang="tr-TR" err="1"/>
              <a:t>other</a:t>
            </a:r>
            <a:r>
              <a:rPr lang="tr-TR"/>
              <a:t> </a:t>
            </a:r>
            <a:r>
              <a:rPr lang="tr-TR" err="1"/>
              <a:t>companies</a:t>
            </a:r>
            <a:r>
              <a:rPr lang="tr-TR"/>
              <a:t> but </a:t>
            </a:r>
            <a:r>
              <a:rPr lang="tr-TR" err="1"/>
              <a:t>we</a:t>
            </a:r>
            <a:r>
              <a:rPr lang="tr-TR"/>
              <a:t> </a:t>
            </a:r>
            <a:r>
              <a:rPr lang="tr-TR" err="1"/>
              <a:t>clearly</a:t>
            </a:r>
            <a:r>
              <a:rPr lang="tr-TR"/>
              <a:t> </a:t>
            </a:r>
            <a:r>
              <a:rPr lang="tr-TR" err="1"/>
              <a:t>see</a:t>
            </a:r>
            <a:r>
              <a:rPr lang="tr-TR"/>
              <a:t> </a:t>
            </a:r>
            <a:r>
              <a:rPr lang="tr-TR" err="1"/>
              <a:t>that</a:t>
            </a:r>
            <a:r>
              <a:rPr lang="tr-TR"/>
              <a:t> </a:t>
            </a:r>
            <a:r>
              <a:rPr lang="tr-TR" err="1"/>
              <a:t>with</a:t>
            </a:r>
            <a:r>
              <a:rPr lang="tr-TR"/>
              <a:t> </a:t>
            </a:r>
            <a:r>
              <a:rPr lang="tr-TR" err="1"/>
              <a:t>some</a:t>
            </a:r>
            <a:r>
              <a:rPr lang="tr-TR"/>
              <a:t> </a:t>
            </a:r>
            <a:r>
              <a:rPr lang="tr-TR" err="1"/>
              <a:t>devices</a:t>
            </a:r>
            <a:r>
              <a:rPr lang="tr-TR"/>
              <a:t> </a:t>
            </a:r>
            <a:r>
              <a:rPr lang="tr-TR" err="1"/>
              <a:t>and</a:t>
            </a:r>
            <a:r>
              <a:rPr lang="tr-TR"/>
              <a:t> </a:t>
            </a:r>
            <a:r>
              <a:rPr lang="tr-TR" err="1"/>
              <a:t>chemicals</a:t>
            </a:r>
            <a:r>
              <a:rPr lang="tr-TR"/>
              <a:t>, </a:t>
            </a:r>
            <a:r>
              <a:rPr lang="tr-TR" err="1"/>
              <a:t>we</a:t>
            </a:r>
            <a:r>
              <a:rPr lang="tr-TR"/>
              <a:t> can </a:t>
            </a:r>
            <a:r>
              <a:rPr lang="tr-TR" err="1"/>
              <a:t>produce</a:t>
            </a:r>
            <a:r>
              <a:rPr lang="tr-TR"/>
              <a:t> </a:t>
            </a:r>
            <a:r>
              <a:rPr lang="tr-TR" err="1"/>
              <a:t>our</a:t>
            </a:r>
            <a:r>
              <a:rPr lang="tr-TR"/>
              <a:t> board </a:t>
            </a:r>
            <a:r>
              <a:rPr lang="tr-TR" err="1"/>
              <a:t>precisely</a:t>
            </a:r>
            <a:r>
              <a:rPr lang="tr-TR"/>
              <a:t>.</a:t>
            </a:r>
          </a:p>
          <a:p>
            <a:pPr marL="0" indent="0">
              <a:buFont typeface="Arial" panose="020B0604020202020204" pitchFamily="34" charset="0"/>
              <a:buNone/>
            </a:pPr>
            <a:endParaRPr lang="tr-TR"/>
          </a:p>
          <a:p>
            <a:pPr marL="0" indent="0">
              <a:buFont typeface="Arial" panose="020B0604020202020204" pitchFamily="34" charset="0"/>
              <a:buNone/>
            </a:pPr>
            <a:r>
              <a:rPr lang="tr-TR" err="1"/>
              <a:t>Secondly</a:t>
            </a:r>
            <a:r>
              <a:rPr lang="tr-TR"/>
              <a:t>, </a:t>
            </a:r>
            <a:r>
              <a:rPr lang="tr-TR" err="1"/>
              <a:t>Even</a:t>
            </a:r>
            <a:r>
              <a:rPr lang="tr-TR"/>
              <a:t> </a:t>
            </a:r>
            <a:r>
              <a:rPr lang="tr-TR" err="1"/>
              <a:t>though</a:t>
            </a:r>
            <a:r>
              <a:rPr lang="tr-TR"/>
              <a:t> </a:t>
            </a:r>
            <a:r>
              <a:rPr lang="tr-TR" err="1"/>
              <a:t>power</a:t>
            </a:r>
            <a:r>
              <a:rPr lang="tr-TR"/>
              <a:t> </a:t>
            </a:r>
            <a:r>
              <a:rPr lang="tr-TR" err="1"/>
              <a:t>circuits</a:t>
            </a:r>
            <a:r>
              <a:rPr lang="tr-TR"/>
              <a:t> </a:t>
            </a:r>
            <a:r>
              <a:rPr lang="tr-TR" err="1"/>
              <a:t>seems</a:t>
            </a:r>
            <a:r>
              <a:rPr lang="tr-TR"/>
              <a:t> </a:t>
            </a:r>
            <a:r>
              <a:rPr lang="tr-TR" err="1"/>
              <a:t>relativaly</a:t>
            </a:r>
            <a:r>
              <a:rPr lang="tr-TR"/>
              <a:t> </a:t>
            </a:r>
            <a:r>
              <a:rPr lang="tr-TR" err="1"/>
              <a:t>simple</a:t>
            </a:r>
            <a:r>
              <a:rPr lang="tr-TR"/>
              <a:t>, in </a:t>
            </a:r>
            <a:r>
              <a:rPr lang="tr-TR" err="1"/>
              <a:t>practice</a:t>
            </a:r>
            <a:r>
              <a:rPr lang="tr-TR"/>
              <a:t>, it </a:t>
            </a:r>
            <a:r>
              <a:rPr lang="tr-TR" err="1"/>
              <a:t>gets</a:t>
            </a:r>
            <a:r>
              <a:rPr lang="tr-TR"/>
              <a:t> </a:t>
            </a:r>
            <a:r>
              <a:rPr lang="tr-TR" err="1"/>
              <a:t>complex</a:t>
            </a:r>
            <a:r>
              <a:rPr lang="tr-TR"/>
              <a:t> </a:t>
            </a:r>
            <a:r>
              <a:rPr lang="tr-TR" err="1"/>
              <a:t>and</a:t>
            </a:r>
            <a:r>
              <a:rPr lang="tr-TR"/>
              <a:t> </a:t>
            </a:r>
            <a:r>
              <a:rPr lang="tr-TR" err="1"/>
              <a:t>neglected</a:t>
            </a:r>
            <a:r>
              <a:rPr lang="tr-TR"/>
              <a:t> </a:t>
            </a:r>
            <a:r>
              <a:rPr lang="tr-TR" err="1"/>
              <a:t>parameters</a:t>
            </a:r>
            <a:r>
              <a:rPr lang="tr-TR"/>
              <a:t> </a:t>
            </a:r>
            <a:r>
              <a:rPr lang="tr-TR" err="1"/>
              <a:t>adds</a:t>
            </a:r>
            <a:r>
              <a:rPr lang="tr-TR"/>
              <a:t> </a:t>
            </a:r>
            <a:r>
              <a:rPr lang="tr-TR" err="1"/>
              <a:t>up</a:t>
            </a:r>
            <a:r>
              <a:rPr lang="tr-TR"/>
              <a:t> </a:t>
            </a:r>
            <a:r>
              <a:rPr lang="tr-TR" err="1"/>
              <a:t>to</a:t>
            </a:r>
            <a:r>
              <a:rPr lang="tr-TR"/>
              <a:t> </a:t>
            </a:r>
            <a:r>
              <a:rPr lang="tr-TR" err="1"/>
              <a:t>deflect</a:t>
            </a:r>
            <a:r>
              <a:rPr lang="tr-TR"/>
              <a:t> </a:t>
            </a:r>
            <a:r>
              <a:rPr lang="tr-TR" err="1"/>
              <a:t>expected</a:t>
            </a:r>
            <a:r>
              <a:rPr lang="tr-TR"/>
              <a:t> </a:t>
            </a:r>
            <a:r>
              <a:rPr lang="tr-TR" err="1"/>
              <a:t>results</a:t>
            </a:r>
            <a:r>
              <a:rPr lang="tr-TR"/>
              <a:t>.</a:t>
            </a:r>
          </a:p>
          <a:p>
            <a:pPr marL="0" indent="0">
              <a:buFont typeface="Arial" panose="020B0604020202020204" pitchFamily="34" charset="0"/>
              <a:buNone/>
            </a:pPr>
            <a:endParaRPr lang="tr-TR"/>
          </a:p>
          <a:p>
            <a:pPr marL="0" indent="0">
              <a:buFont typeface="Arial" panose="020B0604020202020204" pitchFamily="34" charset="0"/>
              <a:buNone/>
            </a:pPr>
            <a:r>
              <a:rPr lang="tr-TR" err="1"/>
              <a:t>Next</a:t>
            </a:r>
            <a:r>
              <a:rPr lang="tr-TR"/>
              <a:t>, </a:t>
            </a:r>
            <a:r>
              <a:rPr lang="tr-TR" err="1"/>
              <a:t>Surely</a:t>
            </a:r>
            <a:r>
              <a:rPr lang="tr-TR"/>
              <a:t> </a:t>
            </a:r>
            <a:r>
              <a:rPr lang="tr-TR" err="1"/>
              <a:t>there</a:t>
            </a:r>
            <a:r>
              <a:rPr lang="tr-TR"/>
              <a:t> </a:t>
            </a:r>
            <a:r>
              <a:rPr lang="tr-TR" err="1"/>
              <a:t>are</a:t>
            </a:r>
            <a:r>
              <a:rPr lang="tr-TR"/>
              <a:t> </a:t>
            </a:r>
            <a:r>
              <a:rPr lang="tr-TR" err="1"/>
              <a:t>differences</a:t>
            </a:r>
            <a:r>
              <a:rPr lang="tr-TR"/>
              <a:t> </a:t>
            </a:r>
            <a:r>
              <a:rPr lang="tr-TR" err="1"/>
              <a:t>between</a:t>
            </a:r>
            <a:r>
              <a:rPr lang="tr-TR"/>
              <a:t> 2.45 </a:t>
            </a:r>
            <a:r>
              <a:rPr lang="tr-TR" err="1"/>
              <a:t>and</a:t>
            </a:r>
            <a:r>
              <a:rPr lang="tr-TR"/>
              <a:t> 5.8GHz </a:t>
            </a:r>
            <a:r>
              <a:rPr lang="tr-TR" err="1"/>
              <a:t>doppler</a:t>
            </a:r>
            <a:r>
              <a:rPr lang="tr-TR"/>
              <a:t> </a:t>
            </a:r>
            <a:r>
              <a:rPr lang="tr-TR" err="1"/>
              <a:t>radars</a:t>
            </a:r>
            <a:r>
              <a:rPr lang="tr-TR"/>
              <a:t> </a:t>
            </a:r>
            <a:r>
              <a:rPr lang="tr-TR" err="1"/>
              <a:t>for</a:t>
            </a:r>
            <a:r>
              <a:rPr lang="tr-TR"/>
              <a:t> </a:t>
            </a:r>
            <a:r>
              <a:rPr lang="tr-TR" err="1"/>
              <a:t>small</a:t>
            </a:r>
            <a:r>
              <a:rPr lang="tr-TR"/>
              <a:t> </a:t>
            </a:r>
            <a:r>
              <a:rPr lang="tr-TR" err="1"/>
              <a:t>range</a:t>
            </a:r>
            <a:r>
              <a:rPr lang="tr-TR"/>
              <a:t> </a:t>
            </a:r>
            <a:r>
              <a:rPr lang="tr-TR" err="1"/>
              <a:t>usage</a:t>
            </a:r>
            <a:r>
              <a:rPr lang="tr-TR"/>
              <a:t>. </a:t>
            </a:r>
            <a:r>
              <a:rPr lang="tr-TR" err="1"/>
              <a:t>However</a:t>
            </a:r>
            <a:r>
              <a:rPr lang="tr-TR"/>
              <a:t>, </a:t>
            </a:r>
            <a:r>
              <a:rPr lang="tr-TR" err="1"/>
              <a:t>according</a:t>
            </a:r>
            <a:r>
              <a:rPr lang="tr-TR"/>
              <a:t> </a:t>
            </a:r>
            <a:r>
              <a:rPr lang="tr-TR" err="1"/>
              <a:t>to</a:t>
            </a:r>
            <a:r>
              <a:rPr lang="tr-TR"/>
              <a:t> </a:t>
            </a:r>
            <a:r>
              <a:rPr lang="tr-TR" err="1"/>
              <a:t>application</a:t>
            </a:r>
            <a:r>
              <a:rPr lang="tr-TR"/>
              <a:t> </a:t>
            </a:r>
            <a:r>
              <a:rPr lang="tr-TR" err="1"/>
              <a:t>we</a:t>
            </a:r>
            <a:r>
              <a:rPr lang="tr-TR"/>
              <a:t> can </a:t>
            </a:r>
            <a:r>
              <a:rPr lang="tr-TR" err="1"/>
              <a:t>prefer</a:t>
            </a:r>
            <a:r>
              <a:rPr lang="tr-TR"/>
              <a:t> </a:t>
            </a:r>
            <a:r>
              <a:rPr lang="tr-TR" err="1"/>
              <a:t>one</a:t>
            </a:r>
            <a:r>
              <a:rPr lang="tr-TR"/>
              <a:t> on </a:t>
            </a:r>
            <a:r>
              <a:rPr lang="tr-TR" err="1"/>
              <a:t>other</a:t>
            </a:r>
            <a:r>
              <a:rPr lang="tr-TR"/>
              <a:t>. </a:t>
            </a:r>
            <a:r>
              <a:rPr lang="tr-TR" err="1"/>
              <a:t>For</a:t>
            </a:r>
            <a:r>
              <a:rPr lang="tr-TR"/>
              <a:t> </a:t>
            </a:r>
            <a:r>
              <a:rPr lang="tr-TR" err="1"/>
              <a:t>example</a:t>
            </a:r>
            <a:r>
              <a:rPr lang="tr-TR"/>
              <a:t>, 5.8GHz </a:t>
            </a:r>
            <a:r>
              <a:rPr lang="tr-TR" err="1"/>
              <a:t>antenna</a:t>
            </a:r>
            <a:r>
              <a:rPr lang="tr-TR"/>
              <a:t> is </a:t>
            </a:r>
            <a:r>
              <a:rPr lang="tr-TR" err="1"/>
              <a:t>much</a:t>
            </a:r>
            <a:r>
              <a:rPr lang="tr-TR"/>
              <a:t> </a:t>
            </a:r>
            <a:r>
              <a:rPr lang="tr-TR" err="1"/>
              <a:t>smaller</a:t>
            </a:r>
            <a:r>
              <a:rPr lang="tr-TR"/>
              <a:t>. </a:t>
            </a:r>
            <a:r>
              <a:rPr lang="tr-TR" err="1"/>
              <a:t>It</a:t>
            </a:r>
            <a:r>
              <a:rPr lang="tr-TR"/>
              <a:t> can be </a:t>
            </a:r>
            <a:r>
              <a:rPr lang="tr-TR" err="1"/>
              <a:t>prefered</a:t>
            </a:r>
            <a:r>
              <a:rPr lang="tr-TR"/>
              <a:t> </a:t>
            </a:r>
            <a:r>
              <a:rPr lang="tr-TR" err="1"/>
              <a:t>for</a:t>
            </a:r>
            <a:r>
              <a:rPr lang="tr-TR"/>
              <a:t> size </a:t>
            </a:r>
            <a:r>
              <a:rPr lang="tr-TR" err="1"/>
              <a:t>mattered</a:t>
            </a:r>
            <a:r>
              <a:rPr lang="tr-TR"/>
              <a:t> </a:t>
            </a:r>
            <a:r>
              <a:rPr lang="tr-TR" err="1"/>
              <a:t>applications</a:t>
            </a:r>
            <a:r>
              <a:rPr lang="tr-TR"/>
              <a:t>. </a:t>
            </a:r>
            <a:r>
              <a:rPr lang="tr-TR" err="1"/>
              <a:t>Or</a:t>
            </a:r>
            <a:r>
              <a:rPr lang="tr-TR"/>
              <a:t> </a:t>
            </a:r>
            <a:r>
              <a:rPr lang="tr-TR" err="1"/>
              <a:t>for</a:t>
            </a:r>
            <a:r>
              <a:rPr lang="tr-TR"/>
              <a:t> </a:t>
            </a:r>
            <a:r>
              <a:rPr lang="tr-TR" err="1"/>
              <a:t>range</a:t>
            </a:r>
            <a:r>
              <a:rPr lang="tr-TR"/>
              <a:t> </a:t>
            </a:r>
            <a:r>
              <a:rPr lang="tr-TR" err="1"/>
              <a:t>applications</a:t>
            </a:r>
            <a:r>
              <a:rPr lang="tr-TR"/>
              <a:t> 2.45GHz can be </a:t>
            </a:r>
            <a:r>
              <a:rPr lang="tr-TR" err="1"/>
              <a:t>prefered</a:t>
            </a:r>
            <a:r>
              <a:rPr lang="tr-TR"/>
              <a:t>.</a:t>
            </a:r>
          </a:p>
          <a:p>
            <a:pPr marL="0" indent="0">
              <a:buFont typeface="Arial" panose="020B0604020202020204" pitchFamily="34" charset="0"/>
              <a:buNone/>
            </a:pPr>
            <a:endParaRPr lang="tr-TR"/>
          </a:p>
          <a:p>
            <a:pPr marL="0" indent="0">
              <a:buFont typeface="Arial" panose="020B0604020202020204" pitchFamily="34" charset="0"/>
              <a:buNone/>
            </a:pPr>
            <a:r>
              <a:rPr lang="tr-TR" err="1"/>
              <a:t>Even</a:t>
            </a:r>
            <a:r>
              <a:rPr lang="tr-TR"/>
              <a:t> </a:t>
            </a:r>
            <a:r>
              <a:rPr lang="tr-TR" err="1"/>
              <a:t>though</a:t>
            </a:r>
            <a:r>
              <a:rPr lang="tr-TR"/>
              <a:t>, </a:t>
            </a:r>
            <a:r>
              <a:rPr lang="tr-TR" err="1"/>
              <a:t>we</a:t>
            </a:r>
            <a:r>
              <a:rPr lang="tr-TR"/>
              <a:t> </a:t>
            </a:r>
            <a:r>
              <a:rPr lang="tr-TR" err="1"/>
              <a:t>added</a:t>
            </a:r>
            <a:r>
              <a:rPr lang="tr-TR"/>
              <a:t> a lot on </a:t>
            </a:r>
            <a:r>
              <a:rPr lang="tr-TR" err="1"/>
              <a:t>this</a:t>
            </a:r>
            <a:r>
              <a:rPr lang="tr-TR"/>
              <a:t> </a:t>
            </a:r>
            <a:r>
              <a:rPr lang="tr-TR" err="1"/>
              <a:t>device</a:t>
            </a:r>
            <a:r>
              <a:rPr lang="tr-TR"/>
              <a:t>. </a:t>
            </a:r>
            <a:r>
              <a:rPr lang="tr-TR" err="1"/>
              <a:t>It</a:t>
            </a:r>
            <a:r>
              <a:rPr lang="tr-TR"/>
              <a:t> can be </a:t>
            </a:r>
            <a:r>
              <a:rPr lang="tr-TR" err="1"/>
              <a:t>improved</a:t>
            </a:r>
            <a:r>
              <a:rPr lang="tr-TR"/>
              <a:t> </a:t>
            </a:r>
            <a:r>
              <a:rPr lang="tr-TR" err="1"/>
              <a:t>with</a:t>
            </a:r>
            <a:r>
              <a:rPr lang="tr-TR"/>
              <a:t> </a:t>
            </a:r>
            <a:r>
              <a:rPr lang="tr-TR" err="1"/>
              <a:t>more</a:t>
            </a:r>
            <a:r>
              <a:rPr lang="tr-TR"/>
              <a:t> </a:t>
            </a:r>
            <a:r>
              <a:rPr lang="tr-TR" err="1"/>
              <a:t>stable</a:t>
            </a:r>
            <a:r>
              <a:rPr lang="tr-TR"/>
              <a:t> </a:t>
            </a:r>
            <a:r>
              <a:rPr lang="tr-TR" err="1"/>
              <a:t>power</a:t>
            </a:r>
            <a:r>
              <a:rPr lang="tr-TR"/>
              <a:t> </a:t>
            </a:r>
            <a:r>
              <a:rPr lang="tr-TR" err="1"/>
              <a:t>supply</a:t>
            </a:r>
            <a:r>
              <a:rPr lang="tr-TR"/>
              <a:t> </a:t>
            </a:r>
            <a:r>
              <a:rPr lang="tr-TR" err="1"/>
              <a:t>and</a:t>
            </a:r>
            <a:r>
              <a:rPr lang="tr-TR"/>
              <a:t> </a:t>
            </a:r>
            <a:r>
              <a:rPr lang="tr-TR" err="1"/>
              <a:t>better</a:t>
            </a:r>
            <a:r>
              <a:rPr lang="tr-TR"/>
              <a:t> </a:t>
            </a:r>
            <a:r>
              <a:rPr lang="tr-TR" err="1"/>
              <a:t>power</a:t>
            </a:r>
            <a:r>
              <a:rPr lang="tr-TR"/>
              <a:t> </a:t>
            </a:r>
            <a:r>
              <a:rPr lang="tr-TR" err="1"/>
              <a:t>amplifiers</a:t>
            </a:r>
            <a:r>
              <a:rPr lang="tr-TR"/>
              <a:t>. </a:t>
            </a:r>
          </a:p>
          <a:p>
            <a:pPr marL="0" indent="0">
              <a:buFont typeface="Arial" panose="020B0604020202020204" pitchFamily="34" charset="0"/>
              <a:buNone/>
            </a:pPr>
            <a:endParaRPr lang="tr-TR"/>
          </a:p>
          <a:p>
            <a:pPr marL="0" indent="0">
              <a:buFont typeface="Arial" panose="020B0604020202020204" pitchFamily="34" charset="0"/>
              <a:buNone/>
            </a:pPr>
            <a:r>
              <a:rPr lang="tr-TR" err="1"/>
              <a:t>Lastly</a:t>
            </a:r>
            <a:r>
              <a:rPr lang="tr-TR"/>
              <a:t>, </a:t>
            </a:r>
            <a:r>
              <a:rPr lang="tr-TR" err="1"/>
              <a:t>We</a:t>
            </a:r>
            <a:r>
              <a:rPr lang="tr-TR"/>
              <a:t> </a:t>
            </a:r>
            <a:r>
              <a:rPr lang="tr-TR" err="1"/>
              <a:t>think</a:t>
            </a:r>
            <a:r>
              <a:rPr lang="tr-TR"/>
              <a:t> </a:t>
            </a:r>
            <a:r>
              <a:rPr lang="tr-TR" err="1"/>
              <a:t>this</a:t>
            </a:r>
            <a:r>
              <a:rPr lang="tr-TR"/>
              <a:t> </a:t>
            </a:r>
            <a:r>
              <a:rPr lang="tr-TR" err="1"/>
              <a:t>sytem</a:t>
            </a:r>
            <a:r>
              <a:rPr lang="tr-TR"/>
              <a:t> can </a:t>
            </a:r>
            <a:r>
              <a:rPr lang="tr-TR" err="1"/>
              <a:t>help</a:t>
            </a:r>
            <a:r>
              <a:rPr lang="tr-TR"/>
              <a:t> </a:t>
            </a:r>
            <a:r>
              <a:rPr lang="tr-TR" err="1"/>
              <a:t>to</a:t>
            </a:r>
            <a:r>
              <a:rPr lang="tr-TR"/>
              <a:t> </a:t>
            </a:r>
            <a:r>
              <a:rPr lang="tr-TR" err="1"/>
              <a:t>experiment</a:t>
            </a:r>
            <a:r>
              <a:rPr lang="tr-TR"/>
              <a:t> </a:t>
            </a:r>
            <a:r>
              <a:rPr lang="tr-TR" err="1"/>
              <a:t>frequency</a:t>
            </a:r>
            <a:r>
              <a:rPr lang="tr-TR"/>
              <a:t> </a:t>
            </a:r>
            <a:r>
              <a:rPr lang="tr-TR" err="1"/>
              <a:t>comparison</a:t>
            </a:r>
            <a:r>
              <a:rPr lang="tr-TR"/>
              <a:t> </a:t>
            </a:r>
            <a:r>
              <a:rPr lang="tr-TR" err="1"/>
              <a:t>applications</a:t>
            </a:r>
            <a:r>
              <a:rPr lang="tr-TR"/>
              <a:t> </a:t>
            </a:r>
            <a:r>
              <a:rPr lang="tr-TR" err="1"/>
              <a:t>and</a:t>
            </a:r>
            <a:r>
              <a:rPr lang="tr-TR"/>
              <a:t> </a:t>
            </a:r>
            <a:r>
              <a:rPr lang="tr-TR" err="1"/>
              <a:t>other</a:t>
            </a:r>
            <a:r>
              <a:rPr lang="tr-TR"/>
              <a:t> </a:t>
            </a:r>
            <a:r>
              <a:rPr lang="tr-TR" err="1"/>
              <a:t>doppler</a:t>
            </a:r>
            <a:r>
              <a:rPr lang="tr-TR"/>
              <a:t> radar </a:t>
            </a:r>
            <a:r>
              <a:rPr lang="tr-TR" err="1"/>
              <a:t>studies</a:t>
            </a:r>
            <a:r>
              <a:rPr lang="tr-TR"/>
              <a:t>. </a:t>
            </a:r>
          </a:p>
          <a:p>
            <a:pPr marL="0" indent="0">
              <a:buFont typeface="Arial" panose="020B0604020202020204" pitchFamily="34" charset="0"/>
              <a:buNone/>
            </a:pPr>
            <a:endParaRPr lang="tr-TR"/>
          </a:p>
          <a:p>
            <a:pPr marL="0" indent="0">
              <a:buFont typeface="Arial" panose="020B0604020202020204" pitchFamily="34" charset="0"/>
              <a:buNone/>
            </a:pPr>
            <a:r>
              <a:rPr lang="tr-TR" err="1"/>
              <a:t>This</a:t>
            </a:r>
            <a:r>
              <a:rPr lang="tr-TR"/>
              <a:t> is </a:t>
            </a:r>
            <a:r>
              <a:rPr lang="tr-TR" err="1"/>
              <a:t>the</a:t>
            </a:r>
            <a:r>
              <a:rPr lang="tr-TR"/>
              <a:t> </a:t>
            </a:r>
            <a:r>
              <a:rPr lang="tr-TR" err="1"/>
              <a:t>end</a:t>
            </a:r>
            <a:r>
              <a:rPr lang="tr-TR"/>
              <a:t> of </a:t>
            </a:r>
            <a:r>
              <a:rPr lang="tr-TR" err="1"/>
              <a:t>our</a:t>
            </a:r>
            <a:r>
              <a:rPr lang="tr-TR"/>
              <a:t> </a:t>
            </a:r>
            <a:r>
              <a:rPr lang="tr-TR" err="1"/>
              <a:t>presentation</a:t>
            </a:r>
            <a:r>
              <a:rPr lang="tr-TR"/>
              <a:t>. </a:t>
            </a:r>
            <a:r>
              <a:rPr lang="tr-TR" err="1"/>
              <a:t>Thank</a:t>
            </a:r>
            <a:r>
              <a:rPr lang="tr-TR"/>
              <a:t> </a:t>
            </a:r>
            <a:r>
              <a:rPr lang="tr-TR" err="1"/>
              <a:t>you</a:t>
            </a:r>
            <a:r>
              <a:rPr lang="tr-TR"/>
              <a:t> </a:t>
            </a:r>
            <a:r>
              <a:rPr lang="tr-TR" err="1"/>
              <a:t>fofr</a:t>
            </a:r>
            <a:r>
              <a:rPr lang="tr-TR"/>
              <a:t> </a:t>
            </a:r>
            <a:r>
              <a:rPr lang="tr-TR" err="1"/>
              <a:t>listening</a:t>
            </a:r>
            <a:r>
              <a:rPr lang="tr-TR"/>
              <a:t> </a:t>
            </a:r>
            <a:r>
              <a:rPr lang="tr-TR" err="1"/>
              <a:t>to</a:t>
            </a:r>
            <a:r>
              <a:rPr lang="tr-TR"/>
              <a:t> us.</a:t>
            </a:r>
            <a:br>
              <a:rPr lang="tr-TR"/>
            </a:br>
            <a:endParaRPr lang="tr-T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50</a:t>
            </a:fld>
            <a:endParaRPr lang="en-US" altLang="zh-TW"/>
          </a:p>
        </p:txBody>
      </p:sp>
    </p:spTree>
    <p:extLst>
      <p:ext uri="{BB962C8B-B14F-4D97-AF65-F5344CB8AC3E}">
        <p14:creationId xmlns:p14="http://schemas.microsoft.com/office/powerpoint/2010/main" val="7290806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51</a:t>
            </a:fld>
            <a:endParaRPr lang="en-US" altLang="zh-TW"/>
          </a:p>
        </p:txBody>
      </p:sp>
    </p:spTree>
    <p:extLst>
      <p:ext uri="{BB962C8B-B14F-4D97-AF65-F5344CB8AC3E}">
        <p14:creationId xmlns:p14="http://schemas.microsoft.com/office/powerpoint/2010/main" val="4185252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Now, I will continue with the problems of our project by mentioning them one by one.</a:t>
            </a:r>
            <a:br>
              <a:rPr lang="tr-TR"/>
            </a:br>
            <a:r>
              <a:rPr lang="tr-TR"/>
              <a:t>  </a:t>
            </a:r>
            <a:br>
              <a:rPr lang="tr-TR"/>
            </a:b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6</a:t>
            </a:fld>
            <a:endParaRPr lang="en-US" altLang="zh-TW"/>
          </a:p>
        </p:txBody>
      </p:sp>
    </p:spTree>
    <p:extLst>
      <p:ext uri="{BB962C8B-B14F-4D97-AF65-F5344CB8AC3E}">
        <p14:creationId xmlns:p14="http://schemas.microsoft.com/office/powerpoint/2010/main" val="124259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We had an 2.4 Ghz doppler radar system which is builded before. So, we first wanted to see if it is operating, fix the problems and see the resulting outputs.</a:t>
            </a:r>
          </a:p>
          <a:p>
            <a:endParaRPr lang="tr-TR"/>
          </a:p>
          <a:p>
            <a:r>
              <a:rPr lang="tr-TR"/>
              <a:t>Firstly, we tried to understand the concept of the MIT Cantenna Radar system which is source of inspiration of this system.</a:t>
            </a:r>
          </a:p>
          <a:p>
            <a:endParaRPr lang="tr-TR"/>
          </a:p>
          <a:p>
            <a:r>
              <a:rPr lang="tr-TR"/>
              <a:t>For taking the output to the computer we also must rebuild the audio amplifier circuit, and compare velocity calculation with an known velocity.</a:t>
            </a:r>
          </a:p>
          <a:p>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7</a:t>
            </a:fld>
            <a:endParaRPr lang="en-US" altLang="zh-TW"/>
          </a:p>
        </p:txBody>
      </p:sp>
    </p:spTree>
    <p:extLst>
      <p:ext uri="{BB962C8B-B14F-4D97-AF65-F5344CB8AC3E}">
        <p14:creationId xmlns:p14="http://schemas.microsoft.com/office/powerpoint/2010/main" val="2832198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Secondly, we wanted to design 5.8 Ghz radar system.</a:t>
            </a:r>
          </a:p>
          <a:p>
            <a:endParaRPr lang="tr-TR"/>
          </a:p>
          <a:p>
            <a:r>
              <a:rPr lang="tr-TR"/>
              <a:t>We can use power meter to adjust input and output powers of the system.</a:t>
            </a:r>
          </a:p>
          <a:p>
            <a:endParaRPr lang="tr-TR"/>
          </a:p>
          <a:p>
            <a:r>
              <a:rPr lang="tr-TR"/>
              <a:t>Also, we need to build another audio amplifier circuit because we don’t have a second one.</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8</a:t>
            </a:fld>
            <a:endParaRPr lang="en-US" altLang="zh-TW"/>
          </a:p>
        </p:txBody>
      </p:sp>
    </p:spTree>
    <p:extLst>
      <p:ext uri="{BB962C8B-B14F-4D97-AF65-F5344CB8AC3E}">
        <p14:creationId xmlns:p14="http://schemas.microsoft.com/office/powerpoint/2010/main" val="204287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Moreover, the MIT system is built on a wooden platform and the components are screwed. </a:t>
            </a:r>
          </a:p>
          <a:p>
            <a:r>
              <a:rPr lang="tr-TR"/>
              <a:t>We wanted to change that, so our system will be small and portable.</a:t>
            </a:r>
          </a:p>
          <a:p>
            <a:r>
              <a:rPr lang="tr-TR"/>
              <a:t>But making it portable create a need for power supply circuit.</a:t>
            </a:r>
          </a:p>
          <a:p>
            <a:endParaRPr lang="tr-TR"/>
          </a:p>
          <a:p>
            <a:r>
              <a:rPr lang="tr-TR"/>
              <a:t>Furthermore, for a radar comparison, our radar system should be similar, for this we need to use similar antennas and power levels.</a:t>
            </a:r>
          </a:p>
          <a:p>
            <a:r>
              <a:rPr lang="tr-TR"/>
              <a:t>We also wanted to design a switch mechanism between the radars, so a more compact designs will be avaliable and measurements will be easier.</a:t>
            </a:r>
            <a:endParaRPr lang="en-US"/>
          </a:p>
        </p:txBody>
      </p:sp>
      <p:sp>
        <p:nvSpPr>
          <p:cNvPr id="4" name="Slide Number Placeholder 3"/>
          <p:cNvSpPr>
            <a:spLocks noGrp="1"/>
          </p:cNvSpPr>
          <p:nvPr>
            <p:ph type="sldNum" sz="quarter" idx="5"/>
          </p:nvPr>
        </p:nvSpPr>
        <p:spPr/>
        <p:txBody>
          <a:bodyPr/>
          <a:lstStyle/>
          <a:p>
            <a:pPr>
              <a:defRPr/>
            </a:pPr>
            <a:fld id="{78CBD0A4-0A52-44C8-9DB2-0565D89F119F}" type="slidenum">
              <a:rPr lang="zh-TW" altLang="en-US" smtClean="0"/>
              <a:pPr>
                <a:defRPr/>
              </a:pPr>
              <a:t>9</a:t>
            </a:fld>
            <a:endParaRPr lang="en-US" altLang="zh-TW"/>
          </a:p>
        </p:txBody>
      </p:sp>
    </p:spTree>
    <p:extLst>
      <p:ext uri="{BB962C8B-B14F-4D97-AF65-F5344CB8AC3E}">
        <p14:creationId xmlns:p14="http://schemas.microsoft.com/office/powerpoint/2010/main" val="2086838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Tree>
    <p:extLst>
      <p:ext uri="{BB962C8B-B14F-4D97-AF65-F5344CB8AC3E}">
        <p14:creationId xmlns:p14="http://schemas.microsoft.com/office/powerpoint/2010/main" val="2727407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3059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34175" y="228600"/>
            <a:ext cx="2144713" cy="62690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298450" y="228600"/>
            <a:ext cx="6283325" cy="62690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33916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855785" y="350839"/>
            <a:ext cx="7904285" cy="414337"/>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295391"/>
            <a:ext cx="4044462" cy="5177127"/>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2338" y="1295391"/>
            <a:ext cx="4044462" cy="5186091"/>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182924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a:prstGeom prst="rect">
            <a:avLst/>
          </a:prstGeo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Tree>
    <p:extLst>
      <p:ext uri="{BB962C8B-B14F-4D97-AF65-F5344CB8AC3E}">
        <p14:creationId xmlns:p14="http://schemas.microsoft.com/office/powerpoint/2010/main" val="1946860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5590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1481200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19000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18956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Tree>
    <p:extLst>
      <p:ext uri="{BB962C8B-B14F-4D97-AF65-F5344CB8AC3E}">
        <p14:creationId xmlns:p14="http://schemas.microsoft.com/office/powerpoint/2010/main" val="2790878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69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a:buClrTx/>
              <a:buFont typeface="Wingdings 2" pitchFamily="18" charset="2"/>
              <a:buChar char="©"/>
              <a:defRPr/>
            </a:lvl1pPr>
            <a:lvl2pPr>
              <a:buClrTx/>
              <a:defRPr/>
            </a:lvl2pPr>
            <a:lvl3pPr>
              <a:buClrTx/>
              <a:defRPr/>
            </a:lvl3pPr>
            <a:lvl4pPr>
              <a:buClrTx/>
              <a:defRPr/>
            </a:lvl4pPr>
            <a:lvl5pPr>
              <a:buClrTx/>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326946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518421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852045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457200" y="1600200"/>
            <a:ext cx="8229600" cy="452596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782595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84462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Tree>
    <p:extLst>
      <p:ext uri="{BB962C8B-B14F-4D97-AF65-F5344CB8AC3E}">
        <p14:creationId xmlns:p14="http://schemas.microsoft.com/office/powerpoint/2010/main" val="427017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307975" y="1295400"/>
            <a:ext cx="4208463" cy="5202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68838" y="1295400"/>
            <a:ext cx="4210050" cy="5202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423846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321954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281366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987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238081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Tree>
    <p:extLst>
      <p:ext uri="{BB962C8B-B14F-4D97-AF65-F5344CB8AC3E}">
        <p14:creationId xmlns:p14="http://schemas.microsoft.com/office/powerpoint/2010/main" val="3362839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5">
            <a:extLst>
              <a:ext uri="{FF2B5EF4-FFF2-40B4-BE49-F238E27FC236}">
                <a16:creationId xmlns:a16="http://schemas.microsoft.com/office/drawing/2014/main" id="{45BE1043-C880-4773-8130-4407442759C8}"/>
              </a:ext>
            </a:extLst>
          </p:cNvPr>
          <p:cNvSpPr>
            <a:spLocks noGrp="1" noChangeArrowheads="1"/>
          </p:cNvSpPr>
          <p:nvPr>
            <p:ph type="body" idx="1"/>
          </p:nvPr>
        </p:nvSpPr>
        <p:spPr bwMode="auto">
          <a:xfrm>
            <a:off x="274638" y="1295400"/>
            <a:ext cx="8570912" cy="520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7" name="Rectangle 7">
            <a:extLst>
              <a:ext uri="{FF2B5EF4-FFF2-40B4-BE49-F238E27FC236}">
                <a16:creationId xmlns:a16="http://schemas.microsoft.com/office/drawing/2014/main" id="{12E2F1BF-B477-463A-A3DF-93EB3F180D88}"/>
              </a:ext>
            </a:extLst>
          </p:cNvPr>
          <p:cNvSpPr>
            <a:spLocks noGrp="1" noChangeArrowheads="1"/>
          </p:cNvSpPr>
          <p:nvPr>
            <p:ph type="title"/>
          </p:nvPr>
        </p:nvSpPr>
        <p:spPr bwMode="auto">
          <a:xfrm>
            <a:off x="992188" y="228600"/>
            <a:ext cx="79184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zh-TW"/>
              <a:t>Click to edit Master title style</a:t>
            </a:r>
          </a:p>
        </p:txBody>
      </p:sp>
      <p:sp>
        <p:nvSpPr>
          <p:cNvPr id="1028" name="Line 9">
            <a:extLst>
              <a:ext uri="{FF2B5EF4-FFF2-40B4-BE49-F238E27FC236}">
                <a16:creationId xmlns:a16="http://schemas.microsoft.com/office/drawing/2014/main" id="{A7295C64-1B02-44C3-A023-AECF42F21032}"/>
              </a:ext>
            </a:extLst>
          </p:cNvPr>
          <p:cNvSpPr>
            <a:spLocks noChangeShapeType="1"/>
          </p:cNvSpPr>
          <p:nvPr userDrawn="1"/>
        </p:nvSpPr>
        <p:spPr bwMode="auto">
          <a:xfrm>
            <a:off x="-7938" y="984250"/>
            <a:ext cx="9150351"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1029" name="Line 10">
            <a:extLst>
              <a:ext uri="{FF2B5EF4-FFF2-40B4-BE49-F238E27FC236}">
                <a16:creationId xmlns:a16="http://schemas.microsoft.com/office/drawing/2014/main" id="{B971222A-AE0F-43A2-B9A4-9FA7E560B916}"/>
              </a:ext>
            </a:extLst>
          </p:cNvPr>
          <p:cNvSpPr>
            <a:spLocks noChangeShapeType="1"/>
          </p:cNvSpPr>
          <p:nvPr userDrawn="1"/>
        </p:nvSpPr>
        <p:spPr bwMode="auto">
          <a:xfrm>
            <a:off x="-7938" y="1039813"/>
            <a:ext cx="915035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1030" name="Line 11">
            <a:extLst>
              <a:ext uri="{FF2B5EF4-FFF2-40B4-BE49-F238E27FC236}">
                <a16:creationId xmlns:a16="http://schemas.microsoft.com/office/drawing/2014/main" id="{CACFF532-CF1A-4B76-8DE9-BA6498DD6F4F}"/>
              </a:ext>
            </a:extLst>
          </p:cNvPr>
          <p:cNvSpPr>
            <a:spLocks noChangeShapeType="1"/>
          </p:cNvSpPr>
          <p:nvPr userDrawn="1"/>
        </p:nvSpPr>
        <p:spPr bwMode="auto">
          <a:xfrm>
            <a:off x="-9525" y="1058863"/>
            <a:ext cx="915193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tr-TR"/>
          </a:p>
        </p:txBody>
      </p:sp>
      <p:sp>
        <p:nvSpPr>
          <p:cNvPr id="8" name="Slayt Numarası Yer Tutucusu 7">
            <a:extLst>
              <a:ext uri="{FF2B5EF4-FFF2-40B4-BE49-F238E27FC236}">
                <a16:creationId xmlns:a16="http://schemas.microsoft.com/office/drawing/2014/main" id="{B3E2CF2A-B634-4901-99C5-4CA951C323DA}"/>
              </a:ext>
            </a:extLst>
          </p:cNvPr>
          <p:cNvSpPr>
            <a:spLocks noGrp="1"/>
          </p:cNvSpPr>
          <p:nvPr userDrawn="1">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DA78F01D-9E80-4A2F-898C-F665E35C4BCD}" type="slidenum">
              <a:rPr lang="en-US" altLang="tr-TR"/>
              <a:pPr>
                <a:defRPr/>
              </a:pPr>
              <a:t>‹#›</a:t>
            </a:fld>
            <a:endParaRPr lang="en-US" altLang="tr-TR"/>
          </a:p>
        </p:txBody>
      </p:sp>
      <p:pic>
        <p:nvPicPr>
          <p:cNvPr id="1032" name="8 Resim" descr="iyte-logo.png">
            <a:extLst>
              <a:ext uri="{FF2B5EF4-FFF2-40B4-BE49-F238E27FC236}">
                <a16:creationId xmlns:a16="http://schemas.microsoft.com/office/drawing/2014/main" id="{EBF57E30-C8B9-477E-A714-E07F1028DE78}"/>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225" y="3333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Lst>
  <p:hf hdr="0" ftr="0" dt="0"/>
  <p:txStyles>
    <p:titleStyle>
      <a:lvl1pPr algn="ctr" rtl="0" eaLnBrk="0" fontAlgn="base" hangingPunct="0">
        <a:spcBef>
          <a:spcPct val="0"/>
        </a:spcBef>
        <a:spcAft>
          <a:spcPct val="0"/>
        </a:spcAft>
        <a:defRPr kumimoji="1" sz="3600">
          <a:solidFill>
            <a:schemeClr val="tx1"/>
          </a:solidFill>
          <a:latin typeface="+mj-lt"/>
          <a:ea typeface="+mj-ea"/>
          <a:cs typeface="+mj-cs"/>
        </a:defRPr>
      </a:lvl1pPr>
      <a:lvl2pPr algn="ctr" rtl="0" eaLnBrk="0" fontAlgn="base" hangingPunct="0">
        <a:spcBef>
          <a:spcPct val="0"/>
        </a:spcBef>
        <a:spcAft>
          <a:spcPct val="0"/>
        </a:spcAft>
        <a:defRPr kumimoji="1" sz="3600">
          <a:solidFill>
            <a:schemeClr val="tx1"/>
          </a:solidFill>
          <a:latin typeface="Calibri" pitchFamily="34" charset="0"/>
          <a:ea typeface="新細明體" pitchFamily="18" charset="-120"/>
        </a:defRPr>
      </a:lvl2pPr>
      <a:lvl3pPr algn="ctr" rtl="0" eaLnBrk="0" fontAlgn="base" hangingPunct="0">
        <a:spcBef>
          <a:spcPct val="0"/>
        </a:spcBef>
        <a:spcAft>
          <a:spcPct val="0"/>
        </a:spcAft>
        <a:defRPr kumimoji="1" sz="3600">
          <a:solidFill>
            <a:schemeClr val="tx1"/>
          </a:solidFill>
          <a:latin typeface="Calibri" pitchFamily="34" charset="0"/>
          <a:ea typeface="新細明體" pitchFamily="18" charset="-120"/>
        </a:defRPr>
      </a:lvl3pPr>
      <a:lvl4pPr algn="ctr" rtl="0" eaLnBrk="0" fontAlgn="base" hangingPunct="0">
        <a:spcBef>
          <a:spcPct val="0"/>
        </a:spcBef>
        <a:spcAft>
          <a:spcPct val="0"/>
        </a:spcAft>
        <a:defRPr kumimoji="1" sz="3600">
          <a:solidFill>
            <a:schemeClr val="tx1"/>
          </a:solidFill>
          <a:latin typeface="Calibri" pitchFamily="34" charset="0"/>
          <a:ea typeface="新細明體" pitchFamily="18" charset="-120"/>
        </a:defRPr>
      </a:lvl4pPr>
      <a:lvl5pPr algn="ctr" rtl="0" eaLnBrk="0" fontAlgn="base" hangingPunct="0">
        <a:spcBef>
          <a:spcPct val="0"/>
        </a:spcBef>
        <a:spcAft>
          <a:spcPct val="0"/>
        </a:spcAft>
        <a:defRPr kumimoji="1" sz="3600">
          <a:solidFill>
            <a:schemeClr val="tx1"/>
          </a:solidFill>
          <a:latin typeface="Calibri" pitchFamily="34" charset="0"/>
          <a:ea typeface="新細明體" pitchFamily="18" charset="-120"/>
        </a:defRPr>
      </a:lvl5pPr>
      <a:lvl6pPr marL="457200" algn="ctr" rtl="0" fontAlgn="base">
        <a:spcBef>
          <a:spcPct val="0"/>
        </a:spcBef>
        <a:spcAft>
          <a:spcPct val="0"/>
        </a:spcAft>
        <a:defRPr kumimoji="1" sz="3600">
          <a:solidFill>
            <a:schemeClr val="tx1"/>
          </a:solidFill>
          <a:latin typeface="Book Antiqua" pitchFamily="18" charset="0"/>
          <a:ea typeface="新細明體" pitchFamily="18" charset="-120"/>
        </a:defRPr>
      </a:lvl6pPr>
      <a:lvl7pPr marL="914400" algn="ctr" rtl="0" fontAlgn="base">
        <a:spcBef>
          <a:spcPct val="0"/>
        </a:spcBef>
        <a:spcAft>
          <a:spcPct val="0"/>
        </a:spcAft>
        <a:defRPr kumimoji="1" sz="3600">
          <a:solidFill>
            <a:schemeClr val="tx1"/>
          </a:solidFill>
          <a:latin typeface="Book Antiqua" pitchFamily="18" charset="0"/>
          <a:ea typeface="新細明體" pitchFamily="18" charset="-120"/>
        </a:defRPr>
      </a:lvl7pPr>
      <a:lvl8pPr marL="1371600" algn="ctr" rtl="0" fontAlgn="base">
        <a:spcBef>
          <a:spcPct val="0"/>
        </a:spcBef>
        <a:spcAft>
          <a:spcPct val="0"/>
        </a:spcAft>
        <a:defRPr kumimoji="1" sz="3600">
          <a:solidFill>
            <a:schemeClr val="tx1"/>
          </a:solidFill>
          <a:latin typeface="Book Antiqua" pitchFamily="18" charset="0"/>
          <a:ea typeface="新細明體" pitchFamily="18" charset="-120"/>
        </a:defRPr>
      </a:lvl8pPr>
      <a:lvl9pPr marL="1828800" algn="ctr" rtl="0" fontAlgn="base">
        <a:spcBef>
          <a:spcPct val="0"/>
        </a:spcBef>
        <a:spcAft>
          <a:spcPct val="0"/>
        </a:spcAft>
        <a:defRPr kumimoji="1" sz="3600">
          <a:solidFill>
            <a:schemeClr val="tx1"/>
          </a:solidFill>
          <a:latin typeface="Book Antiqua" pitchFamily="18" charset="0"/>
          <a:ea typeface="新細明體" pitchFamily="18" charset="-120"/>
        </a:defRPr>
      </a:lvl9pPr>
    </p:titleStyle>
    <p:bodyStyle>
      <a:lvl1pPr marL="342900" indent="-342900" algn="l" rtl="0" eaLnBrk="0" fontAlgn="base" hangingPunct="0">
        <a:spcBef>
          <a:spcPct val="20000"/>
        </a:spcBef>
        <a:spcAft>
          <a:spcPct val="0"/>
        </a:spcAft>
        <a:buSzPct val="90000"/>
        <a:buFont typeface="Wingdings 2" panose="05020102010507070707" pitchFamily="18" charset="2"/>
        <a:buChar char="©"/>
        <a:defRPr kumimoji="1" sz="24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SzPct val="70000"/>
        <a:buFont typeface="Wingdings" panose="05000000000000000000" pitchFamily="2" charset="2"/>
        <a:buChar char="u"/>
        <a:defRPr kumimoji="1" sz="20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SzPct val="80000"/>
        <a:buFont typeface="Times New Roman" panose="02020603050405020304" pitchFamily="18" charset="0"/>
        <a:buChar char="»"/>
        <a:defRPr kumimoji="1" sz="2400">
          <a:solidFill>
            <a:schemeClr val="tx1"/>
          </a:solidFill>
          <a:latin typeface="Times New Roman" pitchFamily="18" charset="0"/>
          <a:ea typeface="+mn-ea"/>
          <a:cs typeface="Times New Roman" pitchFamily="18" charset="0"/>
        </a:defRPr>
      </a:lvl3pPr>
      <a:lvl4pPr marL="1600200" indent="-228600" algn="l" rtl="0" eaLnBrk="0" fontAlgn="base" hangingPunct="0">
        <a:spcBef>
          <a:spcPct val="20000"/>
        </a:spcBef>
        <a:spcAft>
          <a:spcPct val="0"/>
        </a:spcAft>
        <a:buFont typeface="Book Antiqua" panose="02040602050305030304" pitchFamily="18" charset="0"/>
        <a:buChar char="−"/>
        <a:defRPr kumimoji="1" sz="1600">
          <a:solidFill>
            <a:schemeClr val="tx1"/>
          </a:solidFill>
          <a:latin typeface="Times New Roman" pitchFamily="18" charset="0"/>
          <a:ea typeface="+mn-ea"/>
          <a:cs typeface="Times New Roman" pitchFamily="18" charset="0"/>
        </a:defRPr>
      </a:lvl4pPr>
      <a:lvl5pPr marL="2057400" indent="-228600" algn="l" rtl="0" eaLnBrk="0" fontAlgn="base" hangingPunct="0">
        <a:spcBef>
          <a:spcPct val="20000"/>
        </a:spcBef>
        <a:spcAft>
          <a:spcPct val="0"/>
        </a:spcAft>
        <a:buSzPct val="50000"/>
        <a:buFont typeface="Wingdings" panose="05000000000000000000" pitchFamily="2" charset="2"/>
        <a:buChar char="l"/>
        <a:defRPr kumimoji="1" sz="1400">
          <a:solidFill>
            <a:schemeClr val="tx1"/>
          </a:solidFill>
          <a:latin typeface="Times New Roman" pitchFamily="18" charset="0"/>
          <a:ea typeface="+mn-ea"/>
          <a:cs typeface="Times New Roman" pitchFamily="18" charset="0"/>
        </a:defRPr>
      </a:lvl5pPr>
      <a:lvl6pPr marL="2514600" indent="-228600" algn="l" rtl="0" fontAlgn="base">
        <a:spcBef>
          <a:spcPct val="20000"/>
        </a:spcBef>
        <a:spcAft>
          <a:spcPct val="0"/>
        </a:spcAft>
        <a:buClr>
          <a:schemeClr val="accent2"/>
        </a:buClr>
        <a:buChar char="»"/>
        <a:defRPr kumimoji="1" sz="1000">
          <a:solidFill>
            <a:schemeClr val="tx1"/>
          </a:solidFill>
          <a:latin typeface="+mn-lt"/>
          <a:ea typeface="+mn-ea"/>
        </a:defRPr>
      </a:lvl6pPr>
      <a:lvl7pPr marL="2971800" indent="-228600" algn="l" rtl="0" fontAlgn="base">
        <a:spcBef>
          <a:spcPct val="20000"/>
        </a:spcBef>
        <a:spcAft>
          <a:spcPct val="0"/>
        </a:spcAft>
        <a:buClr>
          <a:schemeClr val="accent2"/>
        </a:buClr>
        <a:buChar char="»"/>
        <a:defRPr kumimoji="1" sz="1000">
          <a:solidFill>
            <a:schemeClr val="tx1"/>
          </a:solidFill>
          <a:latin typeface="+mn-lt"/>
          <a:ea typeface="+mn-ea"/>
        </a:defRPr>
      </a:lvl7pPr>
      <a:lvl8pPr marL="3429000" indent="-228600" algn="l" rtl="0" fontAlgn="base">
        <a:spcBef>
          <a:spcPct val="20000"/>
        </a:spcBef>
        <a:spcAft>
          <a:spcPct val="0"/>
        </a:spcAft>
        <a:buClr>
          <a:schemeClr val="accent2"/>
        </a:buClr>
        <a:buChar char="»"/>
        <a:defRPr kumimoji="1" sz="1000">
          <a:solidFill>
            <a:schemeClr val="tx1"/>
          </a:solidFill>
          <a:latin typeface="+mn-lt"/>
          <a:ea typeface="+mn-ea"/>
        </a:defRPr>
      </a:lvl8pPr>
      <a:lvl9pPr marL="3886200" indent="-228600" algn="l" rtl="0" fontAlgn="base">
        <a:spcBef>
          <a:spcPct val="20000"/>
        </a:spcBef>
        <a:spcAft>
          <a:spcPct val="0"/>
        </a:spcAft>
        <a:buClr>
          <a:schemeClr val="accent2"/>
        </a:buClr>
        <a:buChar char="»"/>
        <a:defRPr kumimoji="1" sz="1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7">
            <a:extLst>
              <a:ext uri="{FF2B5EF4-FFF2-40B4-BE49-F238E27FC236}">
                <a16:creationId xmlns:a16="http://schemas.microsoft.com/office/drawing/2014/main" id="{52A3525A-1470-4AAD-97A2-B1641F82E73C}"/>
              </a:ext>
            </a:extLst>
          </p:cNvPr>
          <p:cNvGrpSpPr>
            <a:grpSpLocks/>
          </p:cNvGrpSpPr>
          <p:nvPr userDrawn="1"/>
        </p:nvGrpSpPr>
        <p:grpSpPr bwMode="auto">
          <a:xfrm>
            <a:off x="215900" y="215900"/>
            <a:ext cx="8478838" cy="6173788"/>
            <a:chOff x="0" y="0"/>
            <a:chExt cx="5341" cy="3889"/>
          </a:xfrm>
        </p:grpSpPr>
        <p:sp>
          <p:nvSpPr>
            <p:cNvPr id="2055" name="Freeform 8">
              <a:extLst>
                <a:ext uri="{FF2B5EF4-FFF2-40B4-BE49-F238E27FC236}">
                  <a16:creationId xmlns:a16="http://schemas.microsoft.com/office/drawing/2014/main" id="{FAF780F4-14E6-4FB6-AE35-C510E449F8C7}"/>
                </a:ext>
              </a:extLst>
            </p:cNvPr>
            <p:cNvSpPr>
              <a:spLocks/>
            </p:cNvSpPr>
            <p:nvPr/>
          </p:nvSpPr>
          <p:spPr bwMode="ltGray">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tr-TR"/>
            </a:p>
          </p:txBody>
        </p:sp>
        <p:sp>
          <p:nvSpPr>
            <p:cNvPr id="2056" name="Freeform 9">
              <a:extLst>
                <a:ext uri="{FF2B5EF4-FFF2-40B4-BE49-F238E27FC236}">
                  <a16:creationId xmlns:a16="http://schemas.microsoft.com/office/drawing/2014/main" id="{9685EEA2-0CD7-4FA6-A92E-35E927A3D2DA}"/>
                </a:ext>
              </a:extLst>
            </p:cNvPr>
            <p:cNvSpPr>
              <a:spLocks/>
            </p:cNvSpPr>
            <p:nvPr/>
          </p:nvSpPr>
          <p:spPr bwMode="ltGray">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tr-TR"/>
            </a:p>
          </p:txBody>
        </p:sp>
        <p:sp>
          <p:nvSpPr>
            <p:cNvPr id="2057" name="Freeform 10">
              <a:extLst>
                <a:ext uri="{FF2B5EF4-FFF2-40B4-BE49-F238E27FC236}">
                  <a16:creationId xmlns:a16="http://schemas.microsoft.com/office/drawing/2014/main" id="{C8FD3FB7-E385-464A-BE20-9A43A31A2C50}"/>
                </a:ext>
              </a:extLst>
            </p:cNvPr>
            <p:cNvSpPr>
              <a:spLocks/>
            </p:cNvSpPr>
            <p:nvPr/>
          </p:nvSpPr>
          <p:spPr bwMode="ltGray">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tr-TR"/>
            </a:p>
          </p:txBody>
        </p:sp>
        <p:sp>
          <p:nvSpPr>
            <p:cNvPr id="2058" name="Freeform 11">
              <a:extLst>
                <a:ext uri="{FF2B5EF4-FFF2-40B4-BE49-F238E27FC236}">
                  <a16:creationId xmlns:a16="http://schemas.microsoft.com/office/drawing/2014/main" id="{F99ED78B-6D11-44B3-A7B0-C5BAD1F0C985}"/>
                </a:ext>
              </a:extLst>
            </p:cNvPr>
            <p:cNvSpPr>
              <a:spLocks/>
            </p:cNvSpPr>
            <p:nvPr/>
          </p:nvSpPr>
          <p:spPr bwMode="ltGray">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tr-TR"/>
            </a:p>
          </p:txBody>
        </p:sp>
      </p:grpSp>
      <p:sp>
        <p:nvSpPr>
          <p:cNvPr id="2051" name="Rectangle 12">
            <a:extLst>
              <a:ext uri="{FF2B5EF4-FFF2-40B4-BE49-F238E27FC236}">
                <a16:creationId xmlns:a16="http://schemas.microsoft.com/office/drawing/2014/main" id="{BC5F8603-290A-42B4-916F-51DF2B25968F}"/>
              </a:ext>
            </a:extLst>
          </p:cNvPr>
          <p:cNvSpPr>
            <a:spLocks noChangeArrowheads="1"/>
          </p:cNvSpPr>
          <p:nvPr/>
        </p:nvSpPr>
        <p:spPr bwMode="auto">
          <a:xfrm>
            <a:off x="687388" y="2232025"/>
            <a:ext cx="7772400" cy="1143000"/>
          </a:xfrm>
          <a:prstGeom prst="rect">
            <a:avLst/>
          </a:prstGeom>
          <a:noFill/>
          <a:ln>
            <a:noFill/>
          </a:ln>
        </p:spPr>
        <p:txBody>
          <a:bodyPr lIns="92075" tIns="46038" rIns="92075" bIns="46038" anchor="ctr"/>
          <a:lstStyle>
            <a:lvl1pPr eaLnBrk="0" hangingPunct="0">
              <a:defRPr sz="1400" i="1" u="sng">
                <a:solidFill>
                  <a:srgbClr val="003366"/>
                </a:solidFill>
                <a:latin typeface="Times New Roman" pitchFamily="18" charset="0"/>
                <a:ea typeface="新細明體" pitchFamily="18" charset="-120"/>
              </a:defRPr>
            </a:lvl1pPr>
            <a:lvl2pPr marL="742950" indent="-285750" eaLnBrk="0" hangingPunct="0">
              <a:defRPr sz="1400" i="1" u="sng">
                <a:solidFill>
                  <a:srgbClr val="003366"/>
                </a:solidFill>
                <a:latin typeface="Times New Roman" pitchFamily="18" charset="0"/>
                <a:ea typeface="新細明體" pitchFamily="18" charset="-120"/>
              </a:defRPr>
            </a:lvl2pPr>
            <a:lvl3pPr marL="1143000" indent="-228600" eaLnBrk="0" hangingPunct="0">
              <a:defRPr sz="1400" i="1" u="sng">
                <a:solidFill>
                  <a:srgbClr val="003366"/>
                </a:solidFill>
                <a:latin typeface="Times New Roman" pitchFamily="18" charset="0"/>
                <a:ea typeface="新細明體" pitchFamily="18" charset="-120"/>
              </a:defRPr>
            </a:lvl3pPr>
            <a:lvl4pPr marL="1600200" indent="-228600" eaLnBrk="0" hangingPunct="0">
              <a:defRPr sz="1400" i="1" u="sng">
                <a:solidFill>
                  <a:srgbClr val="003366"/>
                </a:solidFill>
                <a:latin typeface="Times New Roman" pitchFamily="18" charset="0"/>
                <a:ea typeface="新細明體" pitchFamily="18" charset="-120"/>
              </a:defRPr>
            </a:lvl4pPr>
            <a:lvl5pPr marL="2057400" indent="-228600" eaLnBrk="0" hangingPunct="0">
              <a:defRPr sz="1400" i="1" u="sng">
                <a:solidFill>
                  <a:srgbClr val="003366"/>
                </a:solidFill>
                <a:latin typeface="Times New Roman" pitchFamily="18" charset="0"/>
                <a:ea typeface="新細明體" pitchFamily="18" charset="-120"/>
              </a:defRPr>
            </a:lvl5pPr>
            <a:lvl6pPr marL="25146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6pPr>
            <a:lvl7pPr marL="29718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7pPr>
            <a:lvl8pPr marL="34290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8pPr>
            <a:lvl9pPr marL="38862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9pPr>
          </a:lstStyle>
          <a:p>
            <a:pPr algn="ctr" eaLnBrk="1" hangingPunct="1">
              <a:defRPr/>
            </a:pPr>
            <a:r>
              <a:rPr kumimoji="1" lang="en-US" altLang="zh-TW" sz="4400" i="0" u="none">
                <a:solidFill>
                  <a:schemeClr val="tx2"/>
                </a:solidFill>
                <a:latin typeface="Book Antiqua" pitchFamily="18" charset="0"/>
              </a:rPr>
              <a:t>Click to edit Master title style</a:t>
            </a:r>
          </a:p>
        </p:txBody>
      </p:sp>
      <p:sp>
        <p:nvSpPr>
          <p:cNvPr id="2052" name="Rectangle 13">
            <a:extLst>
              <a:ext uri="{FF2B5EF4-FFF2-40B4-BE49-F238E27FC236}">
                <a16:creationId xmlns:a16="http://schemas.microsoft.com/office/drawing/2014/main" id="{C35929C8-CE73-488A-8F60-DDDBC7B925DA}"/>
              </a:ext>
            </a:extLst>
          </p:cNvPr>
          <p:cNvSpPr>
            <a:spLocks noChangeArrowheads="1"/>
          </p:cNvSpPr>
          <p:nvPr/>
        </p:nvSpPr>
        <p:spPr bwMode="auto">
          <a:xfrm>
            <a:off x="1301750" y="4195763"/>
            <a:ext cx="6400800" cy="1716087"/>
          </a:xfrm>
          <a:prstGeom prst="rect">
            <a:avLst/>
          </a:prstGeom>
          <a:noFill/>
          <a:ln>
            <a:noFill/>
          </a:ln>
        </p:spPr>
        <p:txBody>
          <a:bodyPr lIns="92075" tIns="46038" rIns="92075" bIns="46038"/>
          <a:lstStyle>
            <a:lvl1pPr eaLnBrk="0" hangingPunct="0">
              <a:defRPr sz="1400" i="1" u="sng">
                <a:solidFill>
                  <a:srgbClr val="003366"/>
                </a:solidFill>
                <a:latin typeface="Times New Roman" pitchFamily="18" charset="0"/>
                <a:ea typeface="新細明體" pitchFamily="18" charset="-120"/>
              </a:defRPr>
            </a:lvl1pPr>
            <a:lvl2pPr marL="742950" indent="-285750" eaLnBrk="0" hangingPunct="0">
              <a:defRPr sz="1400" i="1" u="sng">
                <a:solidFill>
                  <a:srgbClr val="003366"/>
                </a:solidFill>
                <a:latin typeface="Times New Roman" pitchFamily="18" charset="0"/>
                <a:ea typeface="新細明體" pitchFamily="18" charset="-120"/>
              </a:defRPr>
            </a:lvl2pPr>
            <a:lvl3pPr marL="1143000" indent="-228600" eaLnBrk="0" hangingPunct="0">
              <a:defRPr sz="1400" i="1" u="sng">
                <a:solidFill>
                  <a:srgbClr val="003366"/>
                </a:solidFill>
                <a:latin typeface="Times New Roman" pitchFamily="18" charset="0"/>
                <a:ea typeface="新細明體" pitchFamily="18" charset="-120"/>
              </a:defRPr>
            </a:lvl3pPr>
            <a:lvl4pPr marL="1600200" indent="-228600" eaLnBrk="0" hangingPunct="0">
              <a:defRPr sz="1400" i="1" u="sng">
                <a:solidFill>
                  <a:srgbClr val="003366"/>
                </a:solidFill>
                <a:latin typeface="Times New Roman" pitchFamily="18" charset="0"/>
                <a:ea typeface="新細明體" pitchFamily="18" charset="-120"/>
              </a:defRPr>
            </a:lvl4pPr>
            <a:lvl5pPr marL="2057400" indent="-228600" eaLnBrk="0" hangingPunct="0">
              <a:defRPr sz="1400" i="1" u="sng">
                <a:solidFill>
                  <a:srgbClr val="003366"/>
                </a:solidFill>
                <a:latin typeface="Times New Roman" pitchFamily="18" charset="0"/>
                <a:ea typeface="新細明體" pitchFamily="18" charset="-120"/>
              </a:defRPr>
            </a:lvl5pPr>
            <a:lvl6pPr marL="25146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6pPr>
            <a:lvl7pPr marL="29718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7pPr>
            <a:lvl8pPr marL="34290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8pPr>
            <a:lvl9pPr marL="38862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9pPr>
          </a:lstStyle>
          <a:p>
            <a:pPr algn="ctr" eaLnBrk="1" hangingPunct="1">
              <a:spcBef>
                <a:spcPct val="20000"/>
              </a:spcBef>
              <a:defRPr/>
            </a:pPr>
            <a:r>
              <a:rPr kumimoji="1" lang="en-US" altLang="zh-TW" sz="3200" i="0" u="none">
                <a:solidFill>
                  <a:schemeClr val="tx1"/>
                </a:solidFill>
                <a:latin typeface="Book Antiqua" pitchFamily="18" charset="0"/>
              </a:rPr>
              <a:t>Click to edit Master subtitle style</a:t>
            </a:r>
          </a:p>
        </p:txBody>
      </p:sp>
      <p:sp>
        <p:nvSpPr>
          <p:cNvPr id="2053" name="Rectangle 24">
            <a:extLst>
              <a:ext uri="{FF2B5EF4-FFF2-40B4-BE49-F238E27FC236}">
                <a16:creationId xmlns:a16="http://schemas.microsoft.com/office/drawing/2014/main" id="{6DC49DD0-029A-40BB-BD0A-89AF04CAA88C}"/>
              </a:ext>
            </a:extLst>
          </p:cNvPr>
          <p:cNvSpPr>
            <a:spLocks noChangeArrowheads="1"/>
          </p:cNvSpPr>
          <p:nvPr userDrawn="1"/>
        </p:nvSpPr>
        <p:spPr bwMode="auto">
          <a:xfrm>
            <a:off x="8867775" y="6570663"/>
            <a:ext cx="206375" cy="212725"/>
          </a:xfrm>
          <a:prstGeom prst="rect">
            <a:avLst/>
          </a:prstGeom>
          <a:noFill/>
          <a:ln>
            <a:noFill/>
          </a:ln>
        </p:spPr>
        <p:txBody>
          <a:bodyPr wrap="none" lIns="0" tIns="0" rIns="0" bIns="0" anchor="ctr">
            <a:spAutoFit/>
          </a:bodyPr>
          <a:lstStyle>
            <a:lvl1pPr>
              <a:defRPr sz="1400" i="1" u="sng">
                <a:solidFill>
                  <a:srgbClr val="003366"/>
                </a:solidFill>
                <a:latin typeface="Times New Roman" panose="02020603050405020304" pitchFamily="18" charset="0"/>
                <a:ea typeface="新細明體" panose="02020500000000000000" pitchFamily="18" charset="-120"/>
              </a:defRPr>
            </a:lvl1pPr>
            <a:lvl2pPr marL="742950" indent="-285750">
              <a:defRPr sz="1400" i="1" u="sng">
                <a:solidFill>
                  <a:srgbClr val="003366"/>
                </a:solidFill>
                <a:latin typeface="Times New Roman" panose="02020603050405020304" pitchFamily="18" charset="0"/>
                <a:ea typeface="新細明體" panose="02020500000000000000" pitchFamily="18" charset="-120"/>
              </a:defRPr>
            </a:lvl2pPr>
            <a:lvl3pPr marL="1143000" indent="-228600">
              <a:defRPr sz="1400" i="1" u="sng">
                <a:solidFill>
                  <a:srgbClr val="003366"/>
                </a:solidFill>
                <a:latin typeface="Times New Roman" panose="02020603050405020304" pitchFamily="18" charset="0"/>
                <a:ea typeface="新細明體" panose="02020500000000000000" pitchFamily="18" charset="-120"/>
              </a:defRPr>
            </a:lvl3pPr>
            <a:lvl4pPr marL="1600200" indent="-228600">
              <a:defRPr sz="1400" i="1" u="sng">
                <a:solidFill>
                  <a:srgbClr val="003366"/>
                </a:solidFill>
                <a:latin typeface="Times New Roman" panose="02020603050405020304" pitchFamily="18" charset="0"/>
                <a:ea typeface="新細明體" panose="02020500000000000000" pitchFamily="18" charset="-120"/>
              </a:defRPr>
            </a:lvl4pPr>
            <a:lvl5pPr marL="2057400" indent="-228600">
              <a:defRPr sz="1400" i="1" u="sng">
                <a:solidFill>
                  <a:srgbClr val="003366"/>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1400" i="1" u="sng">
                <a:solidFill>
                  <a:srgbClr val="003366"/>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1400" i="1" u="sng">
                <a:solidFill>
                  <a:srgbClr val="003366"/>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1400" i="1" u="sng">
                <a:solidFill>
                  <a:srgbClr val="003366"/>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1400" i="1" u="sng">
                <a:solidFill>
                  <a:srgbClr val="003366"/>
                </a:solidFill>
                <a:latin typeface="Times New Roman" panose="02020603050405020304" pitchFamily="18" charset="0"/>
                <a:ea typeface="新細明體" panose="02020500000000000000" pitchFamily="18" charset="-120"/>
              </a:defRPr>
            </a:lvl9pPr>
          </a:lstStyle>
          <a:p>
            <a:pPr>
              <a:defRPr/>
            </a:pPr>
            <a:fld id="{8F001318-9DA9-4A0B-AD06-264A341DD43E}" type="slidenum">
              <a:rPr lang="zh-TW" altLang="en-US" u="none" smtClean="0">
                <a:solidFill>
                  <a:schemeClr val="tx1"/>
                </a:solidFill>
              </a:rPr>
              <a:pPr>
                <a:defRPr/>
              </a:pPr>
              <a:t>‹#›</a:t>
            </a:fld>
            <a:endParaRPr lang="en-US" altLang="zh-TW" u="none">
              <a:solidFill>
                <a:schemeClr val="tx1"/>
              </a:solidFill>
            </a:endParaRPr>
          </a:p>
        </p:txBody>
      </p:sp>
      <p:sp>
        <p:nvSpPr>
          <p:cNvPr id="2054" name="Rectangle 25">
            <a:extLst>
              <a:ext uri="{FF2B5EF4-FFF2-40B4-BE49-F238E27FC236}">
                <a16:creationId xmlns:a16="http://schemas.microsoft.com/office/drawing/2014/main" id="{3AC0C249-AA12-4129-887B-1BA792464725}"/>
              </a:ext>
            </a:extLst>
          </p:cNvPr>
          <p:cNvSpPr>
            <a:spLocks noChangeArrowheads="1"/>
          </p:cNvSpPr>
          <p:nvPr userDrawn="1"/>
        </p:nvSpPr>
        <p:spPr bwMode="auto">
          <a:xfrm>
            <a:off x="106363" y="6572250"/>
            <a:ext cx="631825" cy="212725"/>
          </a:xfrm>
          <a:prstGeom prst="rect">
            <a:avLst/>
          </a:prstGeom>
          <a:noFill/>
          <a:ln>
            <a:noFill/>
          </a:ln>
        </p:spPr>
        <p:txBody>
          <a:bodyPr wrap="none" lIns="0" tIns="0" rIns="0" bIns="0" anchor="ctr">
            <a:spAutoFit/>
          </a:bodyPr>
          <a:lstStyle>
            <a:lvl1pPr eaLnBrk="0" hangingPunct="0">
              <a:defRPr sz="1400" i="1" u="sng">
                <a:solidFill>
                  <a:srgbClr val="003366"/>
                </a:solidFill>
                <a:latin typeface="Times New Roman" pitchFamily="18" charset="0"/>
                <a:ea typeface="新細明體" pitchFamily="18" charset="-120"/>
              </a:defRPr>
            </a:lvl1pPr>
            <a:lvl2pPr marL="742950" indent="-285750" eaLnBrk="0" hangingPunct="0">
              <a:defRPr sz="1400" i="1" u="sng">
                <a:solidFill>
                  <a:srgbClr val="003366"/>
                </a:solidFill>
                <a:latin typeface="Times New Roman" pitchFamily="18" charset="0"/>
                <a:ea typeface="新細明體" pitchFamily="18" charset="-120"/>
              </a:defRPr>
            </a:lvl2pPr>
            <a:lvl3pPr marL="1143000" indent="-228600" eaLnBrk="0" hangingPunct="0">
              <a:defRPr sz="1400" i="1" u="sng">
                <a:solidFill>
                  <a:srgbClr val="003366"/>
                </a:solidFill>
                <a:latin typeface="Times New Roman" pitchFamily="18" charset="0"/>
                <a:ea typeface="新細明體" pitchFamily="18" charset="-120"/>
              </a:defRPr>
            </a:lvl3pPr>
            <a:lvl4pPr marL="1600200" indent="-228600" eaLnBrk="0" hangingPunct="0">
              <a:defRPr sz="1400" i="1" u="sng">
                <a:solidFill>
                  <a:srgbClr val="003366"/>
                </a:solidFill>
                <a:latin typeface="Times New Roman" pitchFamily="18" charset="0"/>
                <a:ea typeface="新細明體" pitchFamily="18" charset="-120"/>
              </a:defRPr>
            </a:lvl4pPr>
            <a:lvl5pPr marL="2057400" indent="-228600" eaLnBrk="0" hangingPunct="0">
              <a:defRPr sz="1400" i="1" u="sng">
                <a:solidFill>
                  <a:srgbClr val="003366"/>
                </a:solidFill>
                <a:latin typeface="Times New Roman" pitchFamily="18" charset="0"/>
                <a:ea typeface="新細明體" pitchFamily="18" charset="-120"/>
              </a:defRPr>
            </a:lvl5pPr>
            <a:lvl6pPr marL="25146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6pPr>
            <a:lvl7pPr marL="29718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7pPr>
            <a:lvl8pPr marL="34290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8pPr>
            <a:lvl9pPr marL="3886200" indent="-228600" eaLnBrk="0" fontAlgn="base" hangingPunct="0">
              <a:spcBef>
                <a:spcPct val="0"/>
              </a:spcBef>
              <a:spcAft>
                <a:spcPct val="0"/>
              </a:spcAft>
              <a:defRPr sz="1400" i="1" u="sng">
                <a:solidFill>
                  <a:srgbClr val="003366"/>
                </a:solidFill>
                <a:latin typeface="Times New Roman" pitchFamily="18" charset="0"/>
                <a:ea typeface="新細明體" pitchFamily="18" charset="-120"/>
              </a:defRPr>
            </a:lvl9pPr>
          </a:lstStyle>
          <a:p>
            <a:pPr>
              <a:defRPr/>
            </a:pPr>
            <a:fld id="{F03480F9-0027-484E-8616-B4184CFACBD9}" type="datetime1">
              <a:rPr lang="en-US" altLang="zh-TW" u="none" smtClean="0">
                <a:solidFill>
                  <a:schemeClr val="tx1"/>
                </a:solidFill>
              </a:rPr>
              <a:pPr>
                <a:defRPr/>
              </a:pPr>
              <a:t>6/18/2022</a:t>
            </a:fld>
            <a:endParaRPr lang="en-US" altLang="zh-TW" u="none">
              <a:solidFill>
                <a:schemeClr val="tx1"/>
              </a:solidFill>
            </a:endParaRPr>
          </a:p>
        </p:txBody>
      </p:sp>
    </p:spTree>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itchFamily="34" charset="0"/>
          <a:ea typeface="新細明體" pitchFamily="18" charset="-120"/>
        </a:defRPr>
      </a:lvl2pPr>
      <a:lvl3pPr algn="ctr" rtl="0" eaLnBrk="0" fontAlgn="base" hangingPunct="0">
        <a:spcBef>
          <a:spcPct val="0"/>
        </a:spcBef>
        <a:spcAft>
          <a:spcPct val="0"/>
        </a:spcAft>
        <a:defRPr kumimoji="1" sz="4400">
          <a:solidFill>
            <a:schemeClr val="tx2"/>
          </a:solidFill>
          <a:latin typeface="Arial" pitchFamily="34" charset="0"/>
          <a:ea typeface="新細明體" pitchFamily="18" charset="-120"/>
        </a:defRPr>
      </a:lvl3pPr>
      <a:lvl4pPr algn="ctr" rtl="0" eaLnBrk="0" fontAlgn="base" hangingPunct="0">
        <a:spcBef>
          <a:spcPct val="0"/>
        </a:spcBef>
        <a:spcAft>
          <a:spcPct val="0"/>
        </a:spcAft>
        <a:defRPr kumimoji="1" sz="4400">
          <a:solidFill>
            <a:schemeClr val="tx2"/>
          </a:solidFill>
          <a:latin typeface="Arial" pitchFamily="34" charset="0"/>
          <a:ea typeface="新細明體" pitchFamily="18" charset="-120"/>
        </a:defRPr>
      </a:lvl4pPr>
      <a:lvl5pPr algn="ctr" rtl="0" eaLnBrk="0" fontAlgn="base" hangingPunct="0">
        <a:spcBef>
          <a:spcPct val="0"/>
        </a:spcBef>
        <a:spcAft>
          <a:spcPct val="0"/>
        </a:spcAft>
        <a:defRPr kumimoji="1" sz="4400">
          <a:solidFill>
            <a:schemeClr val="tx2"/>
          </a:solidFill>
          <a:latin typeface="Arial" pitchFamily="34" charset="0"/>
          <a:ea typeface="新細明體" pitchFamily="18" charset="-120"/>
        </a:defRPr>
      </a:lvl5pPr>
      <a:lvl6pPr marL="457200" algn="ctr" rtl="0" fontAlgn="base">
        <a:spcBef>
          <a:spcPct val="0"/>
        </a:spcBef>
        <a:spcAft>
          <a:spcPct val="0"/>
        </a:spcAft>
        <a:defRPr kumimoji="1" sz="4400">
          <a:solidFill>
            <a:schemeClr val="tx2"/>
          </a:solidFill>
          <a:latin typeface="Arial" pitchFamily="34" charset="0"/>
          <a:ea typeface="新細明體" pitchFamily="18" charset="-120"/>
        </a:defRPr>
      </a:lvl6pPr>
      <a:lvl7pPr marL="914400" algn="ctr" rtl="0" fontAlgn="base">
        <a:spcBef>
          <a:spcPct val="0"/>
        </a:spcBef>
        <a:spcAft>
          <a:spcPct val="0"/>
        </a:spcAft>
        <a:defRPr kumimoji="1" sz="4400">
          <a:solidFill>
            <a:schemeClr val="tx2"/>
          </a:solidFill>
          <a:latin typeface="Arial" pitchFamily="34" charset="0"/>
          <a:ea typeface="新細明體" pitchFamily="18" charset="-120"/>
        </a:defRPr>
      </a:lvl7pPr>
      <a:lvl8pPr marL="1371600" algn="ctr" rtl="0" fontAlgn="base">
        <a:spcBef>
          <a:spcPct val="0"/>
        </a:spcBef>
        <a:spcAft>
          <a:spcPct val="0"/>
        </a:spcAft>
        <a:defRPr kumimoji="1" sz="4400">
          <a:solidFill>
            <a:schemeClr val="tx2"/>
          </a:solidFill>
          <a:latin typeface="Arial" pitchFamily="34" charset="0"/>
          <a:ea typeface="新細明體" pitchFamily="18" charset="-120"/>
        </a:defRPr>
      </a:lvl8pPr>
      <a:lvl9pPr marL="1828800" algn="ctr" rtl="0" fontAlgn="base">
        <a:spcBef>
          <a:spcPct val="0"/>
        </a:spcBef>
        <a:spcAft>
          <a:spcPct val="0"/>
        </a:spcAft>
        <a:defRPr kumimoji="1" sz="4400">
          <a:solidFill>
            <a:schemeClr val="tx2"/>
          </a:solidFill>
          <a:latin typeface="Arial" pitchFamily="34"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FD81DE2-367C-4C36-A365-4AD199295821}"/>
              </a:ext>
            </a:extLst>
          </p:cNvPr>
          <p:cNvSpPr>
            <a:spLocks noGrp="1" noChangeArrowheads="1"/>
          </p:cNvSpPr>
          <p:nvPr>
            <p:ph type="ctrTitle"/>
          </p:nvPr>
        </p:nvSpPr>
        <p:spPr>
          <a:xfrm>
            <a:off x="663575" y="2466975"/>
            <a:ext cx="7772400" cy="1314450"/>
          </a:xfrm>
        </p:spPr>
        <p:txBody>
          <a:bodyPr/>
          <a:lstStyle/>
          <a:p>
            <a:pPr eaLnBrk="1" hangingPunct="1">
              <a:spcAft>
                <a:spcPts val="600"/>
              </a:spcAft>
            </a:pPr>
            <a:r>
              <a:rPr lang="en-US" altLang="zh-TW" sz="4400">
                <a:cs typeface="Times New Roman" panose="02020603050405020304" pitchFamily="18" charset="0"/>
              </a:rPr>
              <a:t>Doppler Radar Measurements</a:t>
            </a:r>
          </a:p>
        </p:txBody>
      </p:sp>
      <p:sp>
        <p:nvSpPr>
          <p:cNvPr id="15363" name="Rectangle 2">
            <a:extLst>
              <a:ext uri="{FF2B5EF4-FFF2-40B4-BE49-F238E27FC236}">
                <a16:creationId xmlns:a16="http://schemas.microsoft.com/office/drawing/2014/main" id="{0E9371D0-A28C-496B-98F6-ADF3588722C3}"/>
              </a:ext>
            </a:extLst>
          </p:cNvPr>
          <p:cNvSpPr txBox="1">
            <a:spLocks noChangeArrowheads="1"/>
          </p:cNvSpPr>
          <p:nvPr/>
        </p:nvSpPr>
        <p:spPr bwMode="auto">
          <a:xfrm>
            <a:off x="1008063" y="79375"/>
            <a:ext cx="7772400" cy="796925"/>
          </a:xfrm>
          <a:prstGeom prst="rect">
            <a:avLst/>
          </a:prstGeom>
          <a:noFill/>
          <a:ln w="9525">
            <a:noFill/>
            <a:miter lim="800000"/>
            <a:headEnd/>
            <a:tailEnd/>
          </a:ln>
        </p:spPr>
        <p:txBody>
          <a:bodyPr lIns="0" tIns="0" rIns="0" bIns="0" anchor="ctr"/>
          <a:lstStyle/>
          <a:p>
            <a:pPr algn="ctr" eaLnBrk="1" hangingPunct="1">
              <a:spcAft>
                <a:spcPts val="600"/>
              </a:spcAft>
              <a:defRPr/>
            </a:pPr>
            <a:r>
              <a:rPr kumimoji="1" lang="tr-TR" altLang="zh-TW" sz="4400" i="0" u="none">
                <a:solidFill>
                  <a:schemeClr val="tx1"/>
                </a:solidFill>
                <a:latin typeface="+mj-lt"/>
                <a:cs typeface="Times New Roman" pitchFamily="18" charset="0"/>
              </a:rPr>
              <a:t>EE492-PROJECT</a:t>
            </a:r>
            <a:endParaRPr kumimoji="1" lang="en-US" altLang="zh-TW" sz="4400" i="0" u="none">
              <a:solidFill>
                <a:schemeClr val="tx1"/>
              </a:solidFill>
              <a:latin typeface="+mj-lt"/>
              <a:cs typeface="Times New Roman" pitchFamily="18" charset="0"/>
            </a:endParaRPr>
          </a:p>
        </p:txBody>
      </p:sp>
      <p:sp>
        <p:nvSpPr>
          <p:cNvPr id="15364" name="Rectangle 1">
            <a:extLst>
              <a:ext uri="{FF2B5EF4-FFF2-40B4-BE49-F238E27FC236}">
                <a16:creationId xmlns:a16="http://schemas.microsoft.com/office/drawing/2014/main" id="{88F8998F-4DB6-488B-9A35-E7C27D7B98D8}"/>
              </a:ext>
            </a:extLst>
          </p:cNvPr>
          <p:cNvSpPr>
            <a:spLocks noChangeArrowheads="1"/>
          </p:cNvSpPr>
          <p:nvPr/>
        </p:nvSpPr>
        <p:spPr bwMode="auto">
          <a:xfrm>
            <a:off x="1965325" y="4384675"/>
            <a:ext cx="5441950" cy="1816100"/>
          </a:xfrm>
          <a:prstGeom prst="rect">
            <a:avLst/>
          </a:prstGeom>
          <a:noFill/>
          <a:ln w="9525">
            <a:noFill/>
            <a:miter lim="800000"/>
            <a:headEnd/>
            <a:tailEnd/>
          </a:ln>
        </p:spPr>
        <p:txBody>
          <a:bodyPr>
            <a:spAutoFit/>
          </a:bodyPr>
          <a:lstStyle/>
          <a:p>
            <a:pPr algn="ctr" eaLnBrk="1" hangingPunct="1">
              <a:defRPr/>
            </a:pPr>
            <a:r>
              <a:rPr kumimoji="1" lang="tr-TR" altLang="tr-TR" sz="2800" b="1" i="0" u="none">
                <a:solidFill>
                  <a:schemeClr val="bg2">
                    <a:lumMod val="75000"/>
                  </a:schemeClr>
                </a:solidFill>
                <a:latin typeface="+mj-lt"/>
                <a:cs typeface="Times New Roman" pitchFamily="18" charset="0"/>
              </a:rPr>
              <a:t>Ahmet Yasin Bulut - 250206001</a:t>
            </a:r>
          </a:p>
          <a:p>
            <a:pPr algn="ctr" eaLnBrk="1" hangingPunct="1">
              <a:defRPr/>
            </a:pPr>
            <a:r>
              <a:rPr kumimoji="1" lang="tr-TR" altLang="tr-TR" sz="2800" b="1" i="0" u="none">
                <a:solidFill>
                  <a:schemeClr val="bg2">
                    <a:lumMod val="75000"/>
                  </a:schemeClr>
                </a:solidFill>
                <a:latin typeface="+mj-lt"/>
                <a:cs typeface="Times New Roman" pitchFamily="18" charset="0"/>
              </a:rPr>
              <a:t>Emre Nedim Hepsağ - 250206012</a:t>
            </a:r>
          </a:p>
          <a:p>
            <a:pPr algn="ctr" eaLnBrk="1" hangingPunct="1">
              <a:defRPr/>
            </a:pPr>
            <a:r>
              <a:rPr kumimoji="1" lang="tr-TR" altLang="tr-TR" sz="2800" b="1" i="0" u="none">
                <a:solidFill>
                  <a:schemeClr val="bg2">
                    <a:lumMod val="75000"/>
                  </a:schemeClr>
                </a:solidFill>
                <a:latin typeface="+mj-lt"/>
                <a:cs typeface="Times New Roman" pitchFamily="18" charset="0"/>
              </a:rPr>
              <a:t> </a:t>
            </a:r>
          </a:p>
          <a:p>
            <a:pPr algn="ctr" eaLnBrk="1" hangingPunct="1">
              <a:defRPr/>
            </a:pPr>
            <a:r>
              <a:rPr kumimoji="1" lang="tr-TR" altLang="tr-TR" sz="2800" b="1" i="0" u="none">
                <a:solidFill>
                  <a:schemeClr val="bg2">
                    <a:lumMod val="75000"/>
                  </a:schemeClr>
                </a:solidFill>
                <a:latin typeface="+mj-lt"/>
                <a:cs typeface="Times New Roman" pitchFamily="18" charset="0"/>
              </a:rPr>
              <a:t>Advisor: Fatih Yaman</a:t>
            </a:r>
            <a:endParaRPr lang="en-US" altLang="tr-TR" sz="2800" i="0" u="none">
              <a:solidFill>
                <a:schemeClr val="bg2">
                  <a:lumMod val="75000"/>
                </a:schemeClr>
              </a:solidFill>
              <a:latin typeface="+mj-lt"/>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tr-TR" altLang="tr-TR" err="1"/>
              <a:t>Designing</a:t>
            </a:r>
            <a:r>
              <a:rPr lang="tr-TR" altLang="tr-TR"/>
              <a:t> </a:t>
            </a:r>
            <a:r>
              <a:rPr lang="tr-TR" altLang="tr-TR" err="1"/>
              <a:t>Additional</a:t>
            </a:r>
            <a:r>
              <a:rPr lang="tr-TR" altLang="tr-TR"/>
              <a:t> Components</a:t>
            </a: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tr-TR" altLang="tr-TR"/>
              <a:t>Designing Additional Components</a:t>
            </a:r>
          </a:p>
          <a:p>
            <a:pPr lvl="1"/>
            <a:r>
              <a:rPr lang="tr-TR" altLang="tr-TR" sz="2400" err="1"/>
              <a:t>Receiver</a:t>
            </a:r>
            <a:r>
              <a:rPr lang="tr-TR" altLang="tr-TR" sz="2400"/>
              <a:t> </a:t>
            </a:r>
            <a:r>
              <a:rPr lang="tr-TR" altLang="tr-TR" sz="2400" err="1"/>
              <a:t>antenna</a:t>
            </a:r>
            <a:endParaRPr lang="tr-TR" altLang="tr-TR" sz="2400"/>
          </a:p>
          <a:p>
            <a:pPr lvl="1"/>
            <a:r>
              <a:rPr lang="tr-TR" altLang="tr-TR" sz="2400"/>
              <a:t>Splitter</a:t>
            </a:r>
          </a:p>
          <a:p>
            <a:endParaRPr lang="tr-TR" altLang="tr-TR"/>
          </a:p>
          <a:p>
            <a:r>
              <a:rPr lang="tr-TR" altLang="tr-TR"/>
              <a:t>Manufacturing</a:t>
            </a:r>
          </a:p>
          <a:p>
            <a:pPr lvl="1"/>
            <a:r>
              <a:rPr lang="tr-TR" altLang="tr-TR" sz="2400"/>
              <a:t>Expensive Professional production</a:t>
            </a:r>
          </a:p>
          <a:p>
            <a:pPr lvl="1"/>
            <a:r>
              <a:rPr lang="tr-TR" altLang="tr-TR" sz="2400"/>
              <a:t>Unknown dielectric constant</a:t>
            </a:r>
          </a:p>
          <a:p>
            <a:pPr lvl="1"/>
            <a:r>
              <a:rPr lang="tr-TR" altLang="tr-TR" sz="2400"/>
              <a:t>New manufacturing method</a:t>
            </a:r>
          </a:p>
          <a:p>
            <a:pPr marL="457200" lvl="1" indent="0">
              <a:buNone/>
            </a:pPr>
            <a:endParaRPr lang="tr-TR" altLang="tr-TR"/>
          </a:p>
        </p:txBody>
      </p:sp>
    </p:spTree>
    <p:extLst>
      <p:ext uri="{BB962C8B-B14F-4D97-AF65-F5344CB8AC3E}">
        <p14:creationId xmlns:p14="http://schemas.microsoft.com/office/powerpoint/2010/main" val="388731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1EAF-9625-D828-8EF2-343EF7AAE62C}"/>
              </a:ext>
            </a:extLst>
          </p:cNvPr>
          <p:cNvSpPr>
            <a:spLocks noGrp="1"/>
          </p:cNvSpPr>
          <p:nvPr>
            <p:ph type="title"/>
          </p:nvPr>
        </p:nvSpPr>
        <p:spPr>
          <a:xfrm>
            <a:off x="992188" y="228600"/>
            <a:ext cx="7918450" cy="609600"/>
          </a:xfrm>
        </p:spPr>
        <p:txBody>
          <a:bodyPr wrap="square" anchor="ctr">
            <a:normAutofit/>
          </a:bodyPr>
          <a:lstStyle/>
          <a:p>
            <a:r>
              <a:rPr lang="en-US"/>
              <a:t>Measurement of a Doppler Radar</a:t>
            </a:r>
          </a:p>
        </p:txBody>
      </p:sp>
      <p:pic>
        <p:nvPicPr>
          <p:cNvPr id="5" name="Picture 4" descr="Diagram&#10;&#10;Description automatically generated">
            <a:extLst>
              <a:ext uri="{FF2B5EF4-FFF2-40B4-BE49-F238E27FC236}">
                <a16:creationId xmlns:a16="http://schemas.microsoft.com/office/drawing/2014/main" id="{2569A817-4FD6-AB30-78E5-63593DE81E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12775" y="1381383"/>
            <a:ext cx="7918450" cy="2613087"/>
          </a:xfrm>
          <a:prstGeom prst="rect">
            <a:avLst/>
          </a:prstGeom>
          <a:noFill/>
          <a:ln>
            <a:noFill/>
          </a:ln>
        </p:spPr>
      </p:pic>
      <p:sp>
        <p:nvSpPr>
          <p:cNvPr id="10" name="Content Placeholder 3">
            <a:extLst>
              <a:ext uri="{FF2B5EF4-FFF2-40B4-BE49-F238E27FC236}">
                <a16:creationId xmlns:a16="http://schemas.microsoft.com/office/drawing/2014/main" id="{8D61B0C8-ADBA-8A26-8CAC-C0ECF04780AD}"/>
              </a:ext>
            </a:extLst>
          </p:cNvPr>
          <p:cNvSpPr>
            <a:spLocks noGrp="1"/>
          </p:cNvSpPr>
          <p:nvPr>
            <p:ph sz="half" idx="2"/>
          </p:nvPr>
        </p:nvSpPr>
        <p:spPr>
          <a:xfrm>
            <a:off x="547688" y="4344364"/>
            <a:ext cx="8362950" cy="2131671"/>
          </a:xfrm>
        </p:spPr>
        <p:txBody>
          <a:bodyPr/>
          <a:lstStyle/>
          <a:p>
            <a:r>
              <a:rPr lang="tr-TR"/>
              <a:t>Coherent CW Doppler Radar System</a:t>
            </a:r>
          </a:p>
          <a:p>
            <a:r>
              <a:rPr lang="tr-TR"/>
              <a:t>Power Measurements of Inputs</a:t>
            </a:r>
          </a:p>
          <a:p>
            <a:endParaRPr lang="en-US"/>
          </a:p>
        </p:txBody>
      </p:sp>
      <p:sp>
        <p:nvSpPr>
          <p:cNvPr id="6" name="TextBox 5">
            <a:extLst>
              <a:ext uri="{FF2B5EF4-FFF2-40B4-BE49-F238E27FC236}">
                <a16:creationId xmlns:a16="http://schemas.microsoft.com/office/drawing/2014/main" id="{EC0AD33C-1DD4-E0E7-B293-F18DE5270520}"/>
              </a:ext>
            </a:extLst>
          </p:cNvPr>
          <p:cNvSpPr txBox="1"/>
          <p:nvPr/>
        </p:nvSpPr>
        <p:spPr>
          <a:xfrm>
            <a:off x="2156619" y="3764672"/>
            <a:ext cx="5145087" cy="338554"/>
          </a:xfrm>
          <a:prstGeom prst="rect">
            <a:avLst/>
          </a:prstGeom>
          <a:noFill/>
        </p:spPr>
        <p:txBody>
          <a:bodyPr wrap="square" rtlCol="0">
            <a:spAutoFit/>
          </a:bodyPr>
          <a:lstStyle/>
          <a:p>
            <a:r>
              <a:rPr lang="tr-TR" sz="1600" i="0" u="none">
                <a:solidFill>
                  <a:schemeClr val="tx1"/>
                </a:solidFill>
              </a:rPr>
              <a:t>Figure 4: Block Diagram of the 2.45 GHz Radar System</a:t>
            </a:r>
          </a:p>
        </p:txBody>
      </p:sp>
    </p:spTree>
    <p:extLst>
      <p:ext uri="{BB962C8B-B14F-4D97-AF65-F5344CB8AC3E}">
        <p14:creationId xmlns:p14="http://schemas.microsoft.com/office/powerpoint/2010/main" val="144186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esk&#10;&#10;Description automatically generated">
            <a:extLst>
              <a:ext uri="{FF2B5EF4-FFF2-40B4-BE49-F238E27FC236}">
                <a16:creationId xmlns:a16="http://schemas.microsoft.com/office/drawing/2014/main" id="{FE77AE3F-4265-832A-D4FB-4051CEF27E02}"/>
              </a:ext>
            </a:extLst>
          </p:cNvPr>
          <p:cNvPicPr>
            <a:picLocks noChangeAspect="1"/>
          </p:cNvPicPr>
          <p:nvPr/>
        </p:nvPicPr>
        <p:blipFill>
          <a:blip r:embed="rId3"/>
          <a:stretch>
            <a:fillRect/>
          </a:stretch>
        </p:blipFill>
        <p:spPr>
          <a:xfrm>
            <a:off x="989569" y="1585332"/>
            <a:ext cx="7164862" cy="4030235"/>
          </a:xfrm>
          <a:prstGeom prst="rect">
            <a:avLst/>
          </a:prstGeom>
          <a:ln>
            <a:solidFill>
              <a:schemeClr val="tx1"/>
            </a:solidFill>
          </a:ln>
        </p:spPr>
      </p:pic>
      <p:sp>
        <p:nvSpPr>
          <p:cNvPr id="7" name="Title 1">
            <a:extLst>
              <a:ext uri="{FF2B5EF4-FFF2-40B4-BE49-F238E27FC236}">
                <a16:creationId xmlns:a16="http://schemas.microsoft.com/office/drawing/2014/main" id="{FA91C548-2634-C693-E86A-65716BD714A7}"/>
              </a:ext>
            </a:extLst>
          </p:cNvPr>
          <p:cNvSpPr>
            <a:spLocks noGrp="1"/>
          </p:cNvSpPr>
          <p:nvPr>
            <p:ph type="title"/>
          </p:nvPr>
        </p:nvSpPr>
        <p:spPr>
          <a:xfrm>
            <a:off x="989569" y="180559"/>
            <a:ext cx="7918450" cy="609600"/>
          </a:xfrm>
        </p:spPr>
        <p:txBody>
          <a:bodyPr wrap="square" anchor="ctr">
            <a:normAutofit/>
          </a:bodyPr>
          <a:lstStyle/>
          <a:p>
            <a:r>
              <a:rPr lang="en-US"/>
              <a:t>Measurement of a Doppler Radar</a:t>
            </a:r>
          </a:p>
        </p:txBody>
      </p:sp>
      <p:sp>
        <p:nvSpPr>
          <p:cNvPr id="5" name="TextBox 4">
            <a:extLst>
              <a:ext uri="{FF2B5EF4-FFF2-40B4-BE49-F238E27FC236}">
                <a16:creationId xmlns:a16="http://schemas.microsoft.com/office/drawing/2014/main" id="{46FDAF01-2947-BB62-3BE7-11766E54B340}"/>
              </a:ext>
            </a:extLst>
          </p:cNvPr>
          <p:cNvSpPr txBox="1"/>
          <p:nvPr/>
        </p:nvSpPr>
        <p:spPr>
          <a:xfrm>
            <a:off x="3071812" y="5729287"/>
            <a:ext cx="3000375" cy="338554"/>
          </a:xfrm>
          <a:prstGeom prst="rect">
            <a:avLst/>
          </a:prstGeom>
          <a:noFill/>
        </p:spPr>
        <p:txBody>
          <a:bodyPr wrap="square" rtlCol="0">
            <a:spAutoFit/>
          </a:bodyPr>
          <a:lstStyle/>
          <a:p>
            <a:r>
              <a:rPr lang="tr-TR" sz="1600" i="0" u="none">
                <a:solidFill>
                  <a:schemeClr val="tx1"/>
                </a:solidFill>
              </a:rPr>
              <a:t>Figure 5: First Activated System</a:t>
            </a:r>
          </a:p>
        </p:txBody>
      </p:sp>
    </p:spTree>
    <p:extLst>
      <p:ext uri="{BB962C8B-B14F-4D97-AF65-F5344CB8AC3E}">
        <p14:creationId xmlns:p14="http://schemas.microsoft.com/office/powerpoint/2010/main" val="48453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409A4F-9734-E551-CC9D-1A4713798EDD}"/>
              </a:ext>
            </a:extLst>
          </p:cNvPr>
          <p:cNvSpPr>
            <a:spLocks noGrp="1"/>
          </p:cNvSpPr>
          <p:nvPr>
            <p:ph sz="half" idx="1"/>
          </p:nvPr>
        </p:nvSpPr>
        <p:spPr>
          <a:xfrm>
            <a:off x="307975" y="1295400"/>
            <a:ext cx="7108825" cy="5202238"/>
          </a:xfrm>
        </p:spPr>
        <p:txBody>
          <a:bodyPr/>
          <a:lstStyle/>
          <a:p>
            <a:r>
              <a:rPr lang="tr-TR"/>
              <a:t>Rebuilding Audio Amplifier Circuit</a:t>
            </a:r>
          </a:p>
        </p:txBody>
      </p:sp>
      <p:pic>
        <p:nvPicPr>
          <p:cNvPr id="6" name="Picture 5" descr="Diagram&#10;&#10;Description automatically generated">
            <a:extLst>
              <a:ext uri="{FF2B5EF4-FFF2-40B4-BE49-F238E27FC236}">
                <a16:creationId xmlns:a16="http://schemas.microsoft.com/office/drawing/2014/main" id="{DF034D15-99F8-654D-1B0D-D86FA105E6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59" t="6653" r="7741" b="23724"/>
          <a:stretch/>
        </p:blipFill>
        <p:spPr bwMode="auto">
          <a:xfrm rot="16200000">
            <a:off x="1254525" y="2074462"/>
            <a:ext cx="2424900" cy="4210050"/>
          </a:xfrm>
          <a:prstGeom prst="rect">
            <a:avLst/>
          </a:prstGeom>
          <a:ln>
            <a:solidFill>
              <a:schemeClr val="tx1"/>
            </a:solidFill>
          </a:ln>
          <a:extLst>
            <a:ext uri="{53640926-AAD7-44D8-BBD7-CCE9431645EC}">
              <a14:shadowObscured xmlns:a14="http://schemas.microsoft.com/office/drawing/2010/main"/>
            </a:ext>
          </a:extLst>
        </p:spPr>
      </p:pic>
      <p:pic>
        <p:nvPicPr>
          <p:cNvPr id="7" name="Picture 6" descr="A picture containing text, clock, display&#10;&#10;Description automatically generated">
            <a:extLst>
              <a:ext uri="{FF2B5EF4-FFF2-40B4-BE49-F238E27FC236}">
                <a16:creationId xmlns:a16="http://schemas.microsoft.com/office/drawing/2014/main" id="{32690A81-C63A-16B4-3C7E-86C825DAF4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1413" y="2766274"/>
            <a:ext cx="3630431" cy="2826425"/>
          </a:xfrm>
          <a:prstGeom prst="rect">
            <a:avLst/>
          </a:prstGeom>
          <a:ln>
            <a:solidFill>
              <a:schemeClr val="tx1"/>
            </a:solidFill>
          </a:ln>
        </p:spPr>
      </p:pic>
      <p:sp>
        <p:nvSpPr>
          <p:cNvPr id="8" name="TextBox 7">
            <a:extLst>
              <a:ext uri="{FF2B5EF4-FFF2-40B4-BE49-F238E27FC236}">
                <a16:creationId xmlns:a16="http://schemas.microsoft.com/office/drawing/2014/main" id="{F50BFDDF-80D9-1212-1822-3063E778950D}"/>
              </a:ext>
            </a:extLst>
          </p:cNvPr>
          <p:cNvSpPr txBox="1"/>
          <p:nvPr/>
        </p:nvSpPr>
        <p:spPr>
          <a:xfrm>
            <a:off x="912018" y="5436956"/>
            <a:ext cx="3000375" cy="338554"/>
          </a:xfrm>
          <a:prstGeom prst="rect">
            <a:avLst/>
          </a:prstGeom>
          <a:noFill/>
        </p:spPr>
        <p:txBody>
          <a:bodyPr wrap="square" rtlCol="0">
            <a:spAutoFit/>
          </a:bodyPr>
          <a:lstStyle/>
          <a:p>
            <a:r>
              <a:rPr lang="tr-TR" sz="1600" i="0" u="none">
                <a:solidFill>
                  <a:schemeClr val="tx1"/>
                </a:solidFill>
              </a:rPr>
              <a:t>Figure 6: Audio Amplifier</a:t>
            </a:r>
          </a:p>
        </p:txBody>
      </p:sp>
      <p:sp>
        <p:nvSpPr>
          <p:cNvPr id="9" name="TextBox 8">
            <a:extLst>
              <a:ext uri="{FF2B5EF4-FFF2-40B4-BE49-F238E27FC236}">
                <a16:creationId xmlns:a16="http://schemas.microsoft.com/office/drawing/2014/main" id="{8F7404EE-F51B-D9B2-EC27-86C3A93C14A7}"/>
              </a:ext>
            </a:extLst>
          </p:cNvPr>
          <p:cNvSpPr txBox="1"/>
          <p:nvPr/>
        </p:nvSpPr>
        <p:spPr>
          <a:xfrm>
            <a:off x="5581469" y="5606233"/>
            <a:ext cx="3000375" cy="338554"/>
          </a:xfrm>
          <a:prstGeom prst="rect">
            <a:avLst/>
          </a:prstGeom>
          <a:noFill/>
        </p:spPr>
        <p:txBody>
          <a:bodyPr wrap="square" rtlCol="0">
            <a:spAutoFit/>
          </a:bodyPr>
          <a:lstStyle/>
          <a:p>
            <a:r>
              <a:rPr lang="tr-TR" sz="1600" i="0" u="none">
                <a:solidFill>
                  <a:schemeClr val="tx1"/>
                </a:solidFill>
              </a:rPr>
              <a:t>Figure 7: Oscilloscope Result</a:t>
            </a:r>
          </a:p>
        </p:txBody>
      </p:sp>
      <p:sp>
        <p:nvSpPr>
          <p:cNvPr id="10" name="Title 1">
            <a:extLst>
              <a:ext uri="{FF2B5EF4-FFF2-40B4-BE49-F238E27FC236}">
                <a16:creationId xmlns:a16="http://schemas.microsoft.com/office/drawing/2014/main" id="{0A0D65E8-31A7-33EE-A812-FB635CAD8766}"/>
              </a:ext>
            </a:extLst>
          </p:cNvPr>
          <p:cNvSpPr>
            <a:spLocks noGrp="1"/>
          </p:cNvSpPr>
          <p:nvPr>
            <p:ph type="title"/>
          </p:nvPr>
        </p:nvSpPr>
        <p:spPr>
          <a:xfrm>
            <a:off x="989569" y="180559"/>
            <a:ext cx="7918450" cy="609600"/>
          </a:xfrm>
        </p:spPr>
        <p:txBody>
          <a:bodyPr wrap="square" anchor="ctr">
            <a:normAutofit/>
          </a:bodyPr>
          <a:lstStyle/>
          <a:p>
            <a:r>
              <a:rPr lang="en-US"/>
              <a:t>Measurement of a Doppler Radar</a:t>
            </a:r>
          </a:p>
        </p:txBody>
      </p:sp>
    </p:spTree>
    <p:extLst>
      <p:ext uri="{BB962C8B-B14F-4D97-AF65-F5344CB8AC3E}">
        <p14:creationId xmlns:p14="http://schemas.microsoft.com/office/powerpoint/2010/main" val="1444320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indoor, wall, cluttered&#10;&#10;Description automatically generated">
            <a:extLst>
              <a:ext uri="{FF2B5EF4-FFF2-40B4-BE49-F238E27FC236}">
                <a16:creationId xmlns:a16="http://schemas.microsoft.com/office/drawing/2014/main" id="{D51DBA51-3C81-EE13-B195-E569A2EC4455}"/>
              </a:ext>
            </a:extLst>
          </p:cNvPr>
          <p:cNvPicPr>
            <a:picLocks noChangeAspect="1"/>
          </p:cNvPicPr>
          <p:nvPr/>
        </p:nvPicPr>
        <p:blipFill rotWithShape="1">
          <a:blip r:embed="rId3"/>
          <a:srcRect l="4737" r="21797"/>
          <a:stretch/>
        </p:blipFill>
        <p:spPr>
          <a:xfrm>
            <a:off x="133042" y="2119222"/>
            <a:ext cx="4342121" cy="3324247"/>
          </a:xfrm>
          <a:prstGeom prst="rect">
            <a:avLst/>
          </a:prstGeom>
          <a:ln>
            <a:solidFill>
              <a:schemeClr val="tx1"/>
            </a:solidFill>
          </a:ln>
        </p:spPr>
      </p:pic>
      <p:sp>
        <p:nvSpPr>
          <p:cNvPr id="11" name="Title 1">
            <a:extLst>
              <a:ext uri="{FF2B5EF4-FFF2-40B4-BE49-F238E27FC236}">
                <a16:creationId xmlns:a16="http://schemas.microsoft.com/office/drawing/2014/main" id="{17052206-49E2-DB97-1A56-F09BEE8382CF}"/>
              </a:ext>
            </a:extLst>
          </p:cNvPr>
          <p:cNvSpPr>
            <a:spLocks noGrp="1"/>
          </p:cNvSpPr>
          <p:nvPr>
            <p:ph type="title"/>
          </p:nvPr>
        </p:nvSpPr>
        <p:spPr>
          <a:xfrm>
            <a:off x="989569" y="180559"/>
            <a:ext cx="7918450" cy="609600"/>
          </a:xfrm>
        </p:spPr>
        <p:txBody>
          <a:bodyPr wrap="square" anchor="ctr">
            <a:normAutofit/>
          </a:bodyPr>
          <a:lstStyle/>
          <a:p>
            <a:r>
              <a:rPr lang="en-US"/>
              <a:t>Measurement of a Doppler Radar</a:t>
            </a:r>
          </a:p>
        </p:txBody>
      </p:sp>
      <p:sp>
        <p:nvSpPr>
          <p:cNvPr id="12" name="TextBox 11">
            <a:extLst>
              <a:ext uri="{FF2B5EF4-FFF2-40B4-BE49-F238E27FC236}">
                <a16:creationId xmlns:a16="http://schemas.microsoft.com/office/drawing/2014/main" id="{7CA58E04-3F46-7F95-C59D-139E7A8228CA}"/>
              </a:ext>
            </a:extLst>
          </p:cNvPr>
          <p:cNvSpPr txBox="1"/>
          <p:nvPr/>
        </p:nvSpPr>
        <p:spPr>
          <a:xfrm>
            <a:off x="989569" y="5443041"/>
            <a:ext cx="3000375" cy="338554"/>
          </a:xfrm>
          <a:prstGeom prst="rect">
            <a:avLst/>
          </a:prstGeom>
          <a:noFill/>
        </p:spPr>
        <p:txBody>
          <a:bodyPr wrap="square" rtlCol="0">
            <a:spAutoFit/>
          </a:bodyPr>
          <a:lstStyle/>
          <a:p>
            <a:r>
              <a:rPr lang="tr-TR" sz="1600" i="0" u="none">
                <a:solidFill>
                  <a:schemeClr val="tx1"/>
                </a:solidFill>
              </a:rPr>
              <a:t>Figure 8: Pendulum System</a:t>
            </a:r>
          </a:p>
        </p:txBody>
      </p:sp>
      <p:sp>
        <p:nvSpPr>
          <p:cNvPr id="13" name="TextBox 12">
            <a:extLst>
              <a:ext uri="{FF2B5EF4-FFF2-40B4-BE49-F238E27FC236}">
                <a16:creationId xmlns:a16="http://schemas.microsoft.com/office/drawing/2014/main" id="{EAD454EE-0D9F-F37E-D53D-5474F5C64A06}"/>
              </a:ext>
            </a:extLst>
          </p:cNvPr>
          <p:cNvSpPr txBox="1"/>
          <p:nvPr/>
        </p:nvSpPr>
        <p:spPr>
          <a:xfrm>
            <a:off x="5465264" y="5702212"/>
            <a:ext cx="3000375" cy="338554"/>
          </a:xfrm>
          <a:prstGeom prst="rect">
            <a:avLst/>
          </a:prstGeom>
          <a:noFill/>
        </p:spPr>
        <p:txBody>
          <a:bodyPr wrap="square" rtlCol="0">
            <a:spAutoFit/>
          </a:bodyPr>
          <a:lstStyle/>
          <a:p>
            <a:r>
              <a:rPr lang="tr-TR" sz="1600" i="0" u="none">
                <a:solidFill>
                  <a:schemeClr val="tx1"/>
                </a:solidFill>
              </a:rPr>
              <a:t>Figure 9: Pendulum Result</a:t>
            </a:r>
          </a:p>
        </p:txBody>
      </p:sp>
      <p:pic>
        <p:nvPicPr>
          <p:cNvPr id="3" name="Picture 2">
            <a:extLst>
              <a:ext uri="{FF2B5EF4-FFF2-40B4-BE49-F238E27FC236}">
                <a16:creationId xmlns:a16="http://schemas.microsoft.com/office/drawing/2014/main" id="{279C31A7-EA18-B172-B2C3-76AD9145C213}"/>
              </a:ext>
            </a:extLst>
          </p:cNvPr>
          <p:cNvPicPr>
            <a:picLocks noChangeAspect="1"/>
          </p:cNvPicPr>
          <p:nvPr/>
        </p:nvPicPr>
        <p:blipFill>
          <a:blip r:embed="rId4"/>
          <a:stretch>
            <a:fillRect/>
          </a:stretch>
        </p:blipFill>
        <p:spPr>
          <a:xfrm>
            <a:off x="4102100" y="1781095"/>
            <a:ext cx="5410200" cy="4057650"/>
          </a:xfrm>
          <a:prstGeom prst="rect">
            <a:avLst/>
          </a:prstGeom>
        </p:spPr>
      </p:pic>
    </p:spTree>
    <p:extLst>
      <p:ext uri="{BB962C8B-B14F-4D97-AF65-F5344CB8AC3E}">
        <p14:creationId xmlns:p14="http://schemas.microsoft.com/office/powerpoint/2010/main" val="324595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FBAE-F094-50F1-DFF9-14329B5DCE25}"/>
              </a:ext>
            </a:extLst>
          </p:cNvPr>
          <p:cNvSpPr>
            <a:spLocks noGrp="1"/>
          </p:cNvSpPr>
          <p:nvPr>
            <p:ph type="title"/>
          </p:nvPr>
        </p:nvSpPr>
        <p:spPr>
          <a:xfrm>
            <a:off x="1020763" y="200025"/>
            <a:ext cx="7918450" cy="609600"/>
          </a:xfrm>
        </p:spPr>
        <p:txBody>
          <a:bodyPr/>
          <a:lstStyle/>
          <a:p>
            <a:r>
              <a:rPr lang="en-US"/>
              <a:t>Building 5.8GHz Doppler Radar</a:t>
            </a:r>
          </a:p>
        </p:txBody>
      </p:sp>
      <p:sp>
        <p:nvSpPr>
          <p:cNvPr id="3" name="Content Placeholder 2">
            <a:extLst>
              <a:ext uri="{FF2B5EF4-FFF2-40B4-BE49-F238E27FC236}">
                <a16:creationId xmlns:a16="http://schemas.microsoft.com/office/drawing/2014/main" id="{6F814D6F-66C1-4DDA-82F9-1245F9CCA958}"/>
              </a:ext>
            </a:extLst>
          </p:cNvPr>
          <p:cNvSpPr>
            <a:spLocks noGrp="1"/>
          </p:cNvSpPr>
          <p:nvPr>
            <p:ph sz="half" idx="1"/>
          </p:nvPr>
        </p:nvSpPr>
        <p:spPr>
          <a:xfrm>
            <a:off x="345576" y="4162909"/>
            <a:ext cx="8452848" cy="2674967"/>
          </a:xfrm>
        </p:spPr>
        <p:txBody>
          <a:bodyPr/>
          <a:lstStyle/>
          <a:p>
            <a:r>
              <a:rPr lang="tr-TR"/>
              <a:t>Different Active Components</a:t>
            </a:r>
          </a:p>
          <a:p>
            <a:r>
              <a:rPr lang="tr-TR"/>
              <a:t>Different Antennas</a:t>
            </a:r>
            <a:endParaRPr lang="en-US"/>
          </a:p>
          <a:p>
            <a:endParaRPr lang="tr-TR"/>
          </a:p>
          <a:p>
            <a:endParaRPr lang="en-US"/>
          </a:p>
        </p:txBody>
      </p:sp>
      <p:pic>
        <p:nvPicPr>
          <p:cNvPr id="5" name="Picture 4">
            <a:extLst>
              <a:ext uri="{FF2B5EF4-FFF2-40B4-BE49-F238E27FC236}">
                <a16:creationId xmlns:a16="http://schemas.microsoft.com/office/drawing/2014/main" id="{5A53F5FF-705C-A8F0-0349-8E46359A8D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863" y="1295400"/>
            <a:ext cx="7677785" cy="2527271"/>
          </a:xfrm>
          <a:prstGeom prst="rect">
            <a:avLst/>
          </a:prstGeom>
          <a:noFill/>
          <a:ln>
            <a:noFill/>
          </a:ln>
        </p:spPr>
      </p:pic>
      <p:sp>
        <p:nvSpPr>
          <p:cNvPr id="6" name="TextBox 5">
            <a:extLst>
              <a:ext uri="{FF2B5EF4-FFF2-40B4-BE49-F238E27FC236}">
                <a16:creationId xmlns:a16="http://schemas.microsoft.com/office/drawing/2014/main" id="{B88BDB6B-7564-644D-9829-05A6A156B27F}"/>
              </a:ext>
            </a:extLst>
          </p:cNvPr>
          <p:cNvSpPr txBox="1"/>
          <p:nvPr/>
        </p:nvSpPr>
        <p:spPr>
          <a:xfrm>
            <a:off x="2320723" y="3653394"/>
            <a:ext cx="4502553" cy="338554"/>
          </a:xfrm>
          <a:prstGeom prst="rect">
            <a:avLst/>
          </a:prstGeom>
          <a:noFill/>
        </p:spPr>
        <p:txBody>
          <a:bodyPr wrap="square" rtlCol="0">
            <a:spAutoFit/>
          </a:bodyPr>
          <a:lstStyle/>
          <a:p>
            <a:r>
              <a:rPr lang="tr-TR" sz="1600" i="0" u="none">
                <a:solidFill>
                  <a:schemeClr val="tx1"/>
                </a:solidFill>
              </a:rPr>
              <a:t>Figure 10: Block Diagram of Second Radar System </a:t>
            </a:r>
          </a:p>
        </p:txBody>
      </p:sp>
    </p:spTree>
    <p:extLst>
      <p:ext uri="{BB962C8B-B14F-4D97-AF65-F5344CB8AC3E}">
        <p14:creationId xmlns:p14="http://schemas.microsoft.com/office/powerpoint/2010/main" val="3643838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wooden structure on a table&#10;&#10;Description automatically generated with low confidence">
            <a:extLst>
              <a:ext uri="{FF2B5EF4-FFF2-40B4-BE49-F238E27FC236}">
                <a16:creationId xmlns:a16="http://schemas.microsoft.com/office/drawing/2014/main" id="{977BDAC2-841A-5F36-220B-1800D98BBD29}"/>
              </a:ext>
            </a:extLst>
          </p:cNvPr>
          <p:cNvPicPr>
            <a:picLocks noGrp="1" noChangeAspect="1"/>
          </p:cNvPicPr>
          <p:nvPr>
            <p:ph sz="half" idx="2"/>
          </p:nvPr>
        </p:nvPicPr>
        <p:blipFill>
          <a:blip r:embed="rId3"/>
          <a:stretch>
            <a:fillRect/>
          </a:stretch>
        </p:blipFill>
        <p:spPr>
          <a:xfrm>
            <a:off x="942040" y="1762650"/>
            <a:ext cx="7259920" cy="4083706"/>
          </a:xfrm>
          <a:prstGeom prst="rect">
            <a:avLst/>
          </a:prstGeom>
          <a:ln>
            <a:solidFill>
              <a:schemeClr val="tx1"/>
            </a:solidFill>
          </a:ln>
        </p:spPr>
      </p:pic>
      <p:sp>
        <p:nvSpPr>
          <p:cNvPr id="6" name="Title 1">
            <a:extLst>
              <a:ext uri="{FF2B5EF4-FFF2-40B4-BE49-F238E27FC236}">
                <a16:creationId xmlns:a16="http://schemas.microsoft.com/office/drawing/2014/main" id="{31C9606A-3EA9-1F62-3C44-5A0E0CC1AF66}"/>
              </a:ext>
            </a:extLst>
          </p:cNvPr>
          <p:cNvSpPr>
            <a:spLocks noGrp="1"/>
          </p:cNvSpPr>
          <p:nvPr>
            <p:ph type="title"/>
          </p:nvPr>
        </p:nvSpPr>
        <p:spPr>
          <a:xfrm>
            <a:off x="1020763" y="200025"/>
            <a:ext cx="7918450" cy="609600"/>
          </a:xfrm>
        </p:spPr>
        <p:txBody>
          <a:bodyPr/>
          <a:lstStyle/>
          <a:p>
            <a:r>
              <a:rPr lang="en-US"/>
              <a:t>Building 5.8GHz Doppler Radar</a:t>
            </a:r>
          </a:p>
        </p:txBody>
      </p:sp>
      <p:sp>
        <p:nvSpPr>
          <p:cNvPr id="7" name="TextBox 6">
            <a:extLst>
              <a:ext uri="{FF2B5EF4-FFF2-40B4-BE49-F238E27FC236}">
                <a16:creationId xmlns:a16="http://schemas.microsoft.com/office/drawing/2014/main" id="{74660E73-2BEB-4262-F1A4-ECED5829D40B}"/>
              </a:ext>
            </a:extLst>
          </p:cNvPr>
          <p:cNvSpPr txBox="1"/>
          <p:nvPr/>
        </p:nvSpPr>
        <p:spPr>
          <a:xfrm>
            <a:off x="1617528" y="5846356"/>
            <a:ext cx="5908943" cy="338554"/>
          </a:xfrm>
          <a:prstGeom prst="rect">
            <a:avLst/>
          </a:prstGeom>
          <a:noFill/>
        </p:spPr>
        <p:txBody>
          <a:bodyPr wrap="square" rtlCol="0">
            <a:spAutoFit/>
          </a:bodyPr>
          <a:lstStyle/>
          <a:p>
            <a:r>
              <a:rPr lang="tr-TR" sz="1600" i="0" u="none">
                <a:solidFill>
                  <a:schemeClr val="tx1"/>
                </a:solidFill>
              </a:rPr>
              <a:t>Figure 11: Transmitter Microstrip Antenna &amp; Receiver Horn Antenna</a:t>
            </a:r>
          </a:p>
        </p:txBody>
      </p:sp>
    </p:spTree>
    <p:extLst>
      <p:ext uri="{BB962C8B-B14F-4D97-AF65-F5344CB8AC3E}">
        <p14:creationId xmlns:p14="http://schemas.microsoft.com/office/powerpoint/2010/main" val="2855362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9A05-F008-10BA-7CAB-52F579B54BAD}"/>
              </a:ext>
            </a:extLst>
          </p:cNvPr>
          <p:cNvSpPr>
            <a:spLocks noGrp="1"/>
          </p:cNvSpPr>
          <p:nvPr>
            <p:ph type="title"/>
          </p:nvPr>
        </p:nvSpPr>
        <p:spPr/>
        <p:txBody>
          <a:bodyPr/>
          <a:lstStyle/>
          <a:p>
            <a:r>
              <a:rPr lang="en-US"/>
              <a:t>Designing a Portable System</a:t>
            </a:r>
          </a:p>
        </p:txBody>
      </p:sp>
      <p:pic>
        <p:nvPicPr>
          <p:cNvPr id="5" name="Picture 4">
            <a:extLst>
              <a:ext uri="{FF2B5EF4-FFF2-40B4-BE49-F238E27FC236}">
                <a16:creationId xmlns:a16="http://schemas.microsoft.com/office/drawing/2014/main" id="{77BF8047-D78C-0E13-B899-5FD6F57DC7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461" y="1922939"/>
            <a:ext cx="7556753" cy="3947160"/>
          </a:xfrm>
          <a:prstGeom prst="rect">
            <a:avLst/>
          </a:prstGeom>
          <a:noFill/>
          <a:ln>
            <a:noFill/>
          </a:ln>
        </p:spPr>
      </p:pic>
      <p:sp>
        <p:nvSpPr>
          <p:cNvPr id="8" name="TextBox 7">
            <a:extLst>
              <a:ext uri="{FF2B5EF4-FFF2-40B4-BE49-F238E27FC236}">
                <a16:creationId xmlns:a16="http://schemas.microsoft.com/office/drawing/2014/main" id="{99483A7A-BEB4-4964-CAC8-47227FA2DDE4}"/>
              </a:ext>
            </a:extLst>
          </p:cNvPr>
          <p:cNvSpPr txBox="1"/>
          <p:nvPr/>
        </p:nvSpPr>
        <p:spPr>
          <a:xfrm>
            <a:off x="2452425" y="5700822"/>
            <a:ext cx="4239149" cy="338554"/>
          </a:xfrm>
          <a:prstGeom prst="rect">
            <a:avLst/>
          </a:prstGeom>
          <a:noFill/>
        </p:spPr>
        <p:txBody>
          <a:bodyPr wrap="square" rtlCol="0">
            <a:spAutoFit/>
          </a:bodyPr>
          <a:lstStyle/>
          <a:p>
            <a:r>
              <a:rPr lang="tr-TR" sz="1600" i="0" u="none">
                <a:solidFill>
                  <a:schemeClr val="tx1"/>
                </a:solidFill>
              </a:rPr>
              <a:t>Figure 12: Block Diagram of Combined System</a:t>
            </a:r>
          </a:p>
        </p:txBody>
      </p:sp>
    </p:spTree>
    <p:extLst>
      <p:ext uri="{BB962C8B-B14F-4D97-AF65-F5344CB8AC3E}">
        <p14:creationId xmlns:p14="http://schemas.microsoft.com/office/powerpoint/2010/main" val="2134890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8127BF-371D-268A-1E70-4880670B7963}"/>
              </a:ext>
            </a:extLst>
          </p:cNvPr>
          <p:cNvSpPr>
            <a:spLocks noGrp="1"/>
          </p:cNvSpPr>
          <p:nvPr>
            <p:ph sz="half" idx="1"/>
          </p:nvPr>
        </p:nvSpPr>
        <p:spPr>
          <a:xfrm>
            <a:off x="265112" y="1295400"/>
            <a:ext cx="4208463" cy="5202238"/>
          </a:xfrm>
        </p:spPr>
        <p:txBody>
          <a:bodyPr/>
          <a:lstStyle/>
          <a:p>
            <a:r>
              <a:rPr lang="tr-TR" err="1"/>
              <a:t>Audio</a:t>
            </a:r>
            <a:r>
              <a:rPr lang="tr-TR"/>
              <a:t> </a:t>
            </a:r>
            <a:r>
              <a:rPr lang="tr-TR" err="1"/>
              <a:t>amplifier</a:t>
            </a:r>
            <a:r>
              <a:rPr lang="tr-TR"/>
              <a:t> </a:t>
            </a:r>
            <a:r>
              <a:rPr lang="tr-TR" err="1"/>
              <a:t>circuit</a:t>
            </a:r>
            <a:endParaRPr lang="en-US"/>
          </a:p>
        </p:txBody>
      </p:sp>
      <p:pic>
        <p:nvPicPr>
          <p:cNvPr id="5" name="Content Placeholder 4" descr="A picture containing electronics, circuit&#10;&#10;Description automatically generated">
            <a:extLst>
              <a:ext uri="{FF2B5EF4-FFF2-40B4-BE49-F238E27FC236}">
                <a16:creationId xmlns:a16="http://schemas.microsoft.com/office/drawing/2014/main" id="{85D1D4A3-91D6-9214-02DA-8D586D5BD94D}"/>
              </a:ext>
            </a:extLst>
          </p:cNvPr>
          <p:cNvPicPr>
            <a:picLocks noGrp="1" noChangeAspect="1"/>
          </p:cNvPicPr>
          <p:nvPr>
            <p:ph sz="half" idx="2"/>
          </p:nvPr>
        </p:nvPicPr>
        <p:blipFill>
          <a:blip r:embed="rId3"/>
          <a:stretch>
            <a:fillRect/>
          </a:stretch>
        </p:blipFill>
        <p:spPr>
          <a:xfrm>
            <a:off x="3741601" y="2252155"/>
            <a:ext cx="5169037" cy="3674314"/>
          </a:xfrm>
          <a:prstGeom prst="rect">
            <a:avLst/>
          </a:prstGeom>
          <a:ln>
            <a:solidFill>
              <a:schemeClr val="tx1"/>
            </a:solidFill>
          </a:ln>
        </p:spPr>
      </p:pic>
      <p:sp>
        <p:nvSpPr>
          <p:cNvPr id="6" name="Title 1">
            <a:extLst>
              <a:ext uri="{FF2B5EF4-FFF2-40B4-BE49-F238E27FC236}">
                <a16:creationId xmlns:a16="http://schemas.microsoft.com/office/drawing/2014/main" id="{1A7477CC-BB17-2DF0-DEA3-B798EC656BAB}"/>
              </a:ext>
            </a:extLst>
          </p:cNvPr>
          <p:cNvSpPr>
            <a:spLocks noGrp="1"/>
          </p:cNvSpPr>
          <p:nvPr>
            <p:ph type="title"/>
          </p:nvPr>
        </p:nvSpPr>
        <p:spPr>
          <a:xfrm>
            <a:off x="992188" y="207423"/>
            <a:ext cx="7918450" cy="609600"/>
          </a:xfrm>
        </p:spPr>
        <p:txBody>
          <a:bodyPr/>
          <a:lstStyle/>
          <a:p>
            <a:r>
              <a:rPr lang="en-US"/>
              <a:t>Designing a Portable System</a:t>
            </a:r>
          </a:p>
        </p:txBody>
      </p:sp>
      <p:sp>
        <p:nvSpPr>
          <p:cNvPr id="7" name="TextBox 6">
            <a:extLst>
              <a:ext uri="{FF2B5EF4-FFF2-40B4-BE49-F238E27FC236}">
                <a16:creationId xmlns:a16="http://schemas.microsoft.com/office/drawing/2014/main" id="{A3F48BA7-9332-6595-94AA-0DF27064CB2D}"/>
              </a:ext>
            </a:extLst>
          </p:cNvPr>
          <p:cNvSpPr txBox="1"/>
          <p:nvPr/>
        </p:nvSpPr>
        <p:spPr>
          <a:xfrm>
            <a:off x="4951413" y="6042776"/>
            <a:ext cx="3119444" cy="338554"/>
          </a:xfrm>
          <a:prstGeom prst="rect">
            <a:avLst/>
          </a:prstGeom>
          <a:noFill/>
        </p:spPr>
        <p:txBody>
          <a:bodyPr wrap="square" rtlCol="0">
            <a:spAutoFit/>
          </a:bodyPr>
          <a:lstStyle/>
          <a:p>
            <a:r>
              <a:rPr lang="tr-TR" sz="1600" i="0" u="none">
                <a:solidFill>
                  <a:schemeClr val="tx1"/>
                </a:solidFill>
              </a:rPr>
              <a:t>Figure 13: Audio Amplifier Circuit</a:t>
            </a:r>
          </a:p>
        </p:txBody>
      </p:sp>
    </p:spTree>
    <p:extLst>
      <p:ext uri="{BB962C8B-B14F-4D97-AF65-F5344CB8AC3E}">
        <p14:creationId xmlns:p14="http://schemas.microsoft.com/office/powerpoint/2010/main" val="689465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5614A-8323-0DD7-CABE-0926E639F3DB}"/>
              </a:ext>
            </a:extLst>
          </p:cNvPr>
          <p:cNvSpPr>
            <a:spLocks noGrp="1"/>
          </p:cNvSpPr>
          <p:nvPr>
            <p:ph sz="half" idx="1"/>
          </p:nvPr>
        </p:nvSpPr>
        <p:spPr/>
        <p:txBody>
          <a:bodyPr/>
          <a:lstStyle/>
          <a:p>
            <a:r>
              <a:rPr lang="tr-TR"/>
              <a:t>Voltage regulating</a:t>
            </a:r>
          </a:p>
          <a:p>
            <a:r>
              <a:rPr lang="tr-TR" err="1"/>
              <a:t>Voltage</a:t>
            </a:r>
            <a:r>
              <a:rPr lang="tr-TR"/>
              <a:t> </a:t>
            </a:r>
            <a:r>
              <a:rPr lang="tr-TR" err="1"/>
              <a:t>division</a:t>
            </a:r>
            <a:r>
              <a:rPr lang="tr-TR"/>
              <a:t> </a:t>
            </a:r>
          </a:p>
          <a:p>
            <a:r>
              <a:rPr lang="tr-TR" err="1"/>
              <a:t>And</a:t>
            </a:r>
            <a:r>
              <a:rPr lang="tr-TR"/>
              <a:t> </a:t>
            </a:r>
            <a:r>
              <a:rPr lang="tr-TR" err="1"/>
              <a:t>switch</a:t>
            </a:r>
            <a:r>
              <a:rPr lang="tr-TR"/>
              <a:t> </a:t>
            </a:r>
            <a:r>
              <a:rPr lang="tr-TR" err="1"/>
              <a:t>circuit</a:t>
            </a:r>
            <a:endParaRPr lang="en-US"/>
          </a:p>
        </p:txBody>
      </p:sp>
      <p:pic>
        <p:nvPicPr>
          <p:cNvPr id="6" name="Content Placeholder 5">
            <a:extLst>
              <a:ext uri="{FF2B5EF4-FFF2-40B4-BE49-F238E27FC236}">
                <a16:creationId xmlns:a16="http://schemas.microsoft.com/office/drawing/2014/main" id="{0047B10D-F7D2-9D47-088E-9984B711DDC1}"/>
              </a:ext>
            </a:extLst>
          </p:cNvPr>
          <p:cNvPicPr>
            <a:picLocks noGrp="1" noChangeAspect="1"/>
          </p:cNvPicPr>
          <p:nvPr>
            <p:ph sz="half" idx="2"/>
          </p:nvPr>
        </p:nvPicPr>
        <p:blipFill>
          <a:blip r:embed="rId3"/>
          <a:stretch>
            <a:fillRect/>
          </a:stretch>
        </p:blipFill>
        <p:spPr>
          <a:xfrm>
            <a:off x="1446678" y="2926924"/>
            <a:ext cx="6139519" cy="3045995"/>
          </a:xfrm>
        </p:spPr>
      </p:pic>
      <p:sp>
        <p:nvSpPr>
          <p:cNvPr id="5" name="TextBox 4">
            <a:extLst>
              <a:ext uri="{FF2B5EF4-FFF2-40B4-BE49-F238E27FC236}">
                <a16:creationId xmlns:a16="http://schemas.microsoft.com/office/drawing/2014/main" id="{A2BDB75D-E298-ABDE-9600-C55A15C2F9E4}"/>
              </a:ext>
            </a:extLst>
          </p:cNvPr>
          <p:cNvSpPr txBox="1"/>
          <p:nvPr/>
        </p:nvSpPr>
        <p:spPr>
          <a:xfrm>
            <a:off x="2717124" y="5972919"/>
            <a:ext cx="3709752" cy="338554"/>
          </a:xfrm>
          <a:prstGeom prst="rect">
            <a:avLst/>
          </a:prstGeom>
          <a:noFill/>
        </p:spPr>
        <p:txBody>
          <a:bodyPr wrap="square" rtlCol="0">
            <a:spAutoFit/>
          </a:bodyPr>
          <a:lstStyle/>
          <a:p>
            <a:r>
              <a:rPr lang="tr-TR" sz="1600" i="0" u="none">
                <a:solidFill>
                  <a:schemeClr val="tx1"/>
                </a:solidFill>
              </a:rPr>
              <a:t>Figure 14: Voltage Adjustment Circuit</a:t>
            </a:r>
          </a:p>
        </p:txBody>
      </p:sp>
      <p:sp>
        <p:nvSpPr>
          <p:cNvPr id="7" name="Title 1">
            <a:extLst>
              <a:ext uri="{FF2B5EF4-FFF2-40B4-BE49-F238E27FC236}">
                <a16:creationId xmlns:a16="http://schemas.microsoft.com/office/drawing/2014/main" id="{7448859A-01E7-7377-C348-3F4EE2719252}"/>
              </a:ext>
            </a:extLst>
          </p:cNvPr>
          <p:cNvSpPr>
            <a:spLocks noGrp="1"/>
          </p:cNvSpPr>
          <p:nvPr>
            <p:ph type="title"/>
          </p:nvPr>
        </p:nvSpPr>
        <p:spPr>
          <a:xfrm>
            <a:off x="992188" y="207423"/>
            <a:ext cx="7918450" cy="609600"/>
          </a:xfrm>
        </p:spPr>
        <p:txBody>
          <a:bodyPr/>
          <a:lstStyle/>
          <a:p>
            <a:r>
              <a:rPr lang="en-US"/>
              <a:t>Designing a Portable System</a:t>
            </a:r>
          </a:p>
        </p:txBody>
      </p:sp>
    </p:spTree>
    <p:extLst>
      <p:ext uri="{BB962C8B-B14F-4D97-AF65-F5344CB8AC3E}">
        <p14:creationId xmlns:p14="http://schemas.microsoft.com/office/powerpoint/2010/main" val="378776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Başlık">
            <a:extLst>
              <a:ext uri="{FF2B5EF4-FFF2-40B4-BE49-F238E27FC236}">
                <a16:creationId xmlns:a16="http://schemas.microsoft.com/office/drawing/2014/main" id="{E099AF15-2AD2-49BC-843B-0170B9353A52}"/>
              </a:ext>
            </a:extLst>
          </p:cNvPr>
          <p:cNvSpPr>
            <a:spLocks noGrp="1" noChangeArrowheads="1"/>
          </p:cNvSpPr>
          <p:nvPr>
            <p:ph type="title"/>
          </p:nvPr>
        </p:nvSpPr>
        <p:spPr/>
        <p:txBody>
          <a:bodyPr/>
          <a:lstStyle/>
          <a:p>
            <a:r>
              <a:rPr lang="tr-TR" altLang="tr-TR" sz="4400">
                <a:cs typeface="Times New Roman" panose="02020603050405020304" pitchFamily="18" charset="0"/>
              </a:rPr>
              <a:t>OUTLINE</a:t>
            </a:r>
            <a:endParaRPr lang="en-US" altLang="tr-TR" sz="4400">
              <a:cs typeface="Times New Roman" panose="02020603050405020304" pitchFamily="18" charset="0"/>
            </a:endParaRPr>
          </a:p>
        </p:txBody>
      </p:sp>
      <p:sp>
        <p:nvSpPr>
          <p:cNvPr id="18435" name="2 İçerik Yer Tutucusu">
            <a:extLst>
              <a:ext uri="{FF2B5EF4-FFF2-40B4-BE49-F238E27FC236}">
                <a16:creationId xmlns:a16="http://schemas.microsoft.com/office/drawing/2014/main" id="{EA10B116-40E1-48B7-9E6E-2F2AFF025D42}"/>
              </a:ext>
            </a:extLst>
          </p:cNvPr>
          <p:cNvSpPr>
            <a:spLocks noGrp="1" noChangeArrowheads="1"/>
          </p:cNvSpPr>
          <p:nvPr>
            <p:ph idx="1"/>
          </p:nvPr>
        </p:nvSpPr>
        <p:spPr/>
        <p:txBody>
          <a:bodyPr/>
          <a:lstStyle/>
          <a:p>
            <a:pPr eaLnBrk="1" hangingPunct="1"/>
            <a:r>
              <a:rPr lang="tr-TR" altLang="zh-TW" sz="2800" err="1"/>
              <a:t>Introduction</a:t>
            </a:r>
            <a:endParaRPr lang="tr-TR" altLang="zh-TW" sz="2800"/>
          </a:p>
          <a:p>
            <a:pPr eaLnBrk="1" hangingPunct="1"/>
            <a:r>
              <a:rPr lang="tr-TR" altLang="zh-TW" sz="2800"/>
              <a:t>Problem Definition</a:t>
            </a:r>
          </a:p>
          <a:p>
            <a:pPr eaLnBrk="1" hangingPunct="1"/>
            <a:r>
              <a:rPr lang="tr-TR" altLang="zh-TW" sz="2800" err="1"/>
              <a:t>Proposed</a:t>
            </a:r>
            <a:r>
              <a:rPr lang="tr-TR" altLang="zh-TW" sz="2800"/>
              <a:t> Solution</a:t>
            </a:r>
          </a:p>
          <a:p>
            <a:pPr eaLnBrk="1" hangingPunct="1"/>
            <a:r>
              <a:rPr lang="tr-TR" altLang="zh-TW" sz="2800" err="1"/>
              <a:t>Result</a:t>
            </a:r>
            <a:r>
              <a:rPr lang="tr-TR" altLang="zh-TW" sz="2800"/>
              <a:t> </a:t>
            </a:r>
            <a:r>
              <a:rPr lang="tr-TR" altLang="zh-TW" sz="2800" err="1"/>
              <a:t>and</a:t>
            </a:r>
            <a:r>
              <a:rPr lang="tr-TR" altLang="zh-TW" sz="2800"/>
              <a:t> </a:t>
            </a:r>
            <a:r>
              <a:rPr lang="tr-TR" altLang="zh-TW" sz="2800" err="1"/>
              <a:t>Discussion</a:t>
            </a:r>
            <a:endParaRPr lang="tr-TR" altLang="zh-TW" sz="2800"/>
          </a:p>
          <a:p>
            <a:pPr eaLnBrk="1" hangingPunct="1"/>
            <a:r>
              <a:rPr lang="tr-TR" altLang="zh-TW" sz="2800" err="1"/>
              <a:t>Conclusion</a:t>
            </a:r>
            <a:endParaRPr lang="tr-TR" altLang="zh-TW" sz="2800"/>
          </a:p>
          <a:p>
            <a:endParaRPr lang="en-US" altLang="tr-T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9C5962-482A-96D0-D8C6-F3BB30152ADF}"/>
              </a:ext>
            </a:extLst>
          </p:cNvPr>
          <p:cNvSpPr>
            <a:spLocks noGrp="1"/>
          </p:cNvSpPr>
          <p:nvPr>
            <p:ph sz="half" idx="1"/>
          </p:nvPr>
        </p:nvSpPr>
        <p:spPr/>
        <p:txBody>
          <a:bodyPr/>
          <a:lstStyle/>
          <a:p>
            <a:r>
              <a:rPr lang="tr-TR" err="1"/>
              <a:t>Casing</a:t>
            </a:r>
            <a:endParaRPr lang="en-US"/>
          </a:p>
        </p:txBody>
      </p:sp>
      <p:pic>
        <p:nvPicPr>
          <p:cNvPr id="6" name="Picture 5">
            <a:extLst>
              <a:ext uri="{FF2B5EF4-FFF2-40B4-BE49-F238E27FC236}">
                <a16:creationId xmlns:a16="http://schemas.microsoft.com/office/drawing/2014/main" id="{D0F00A0E-34F4-3587-582F-E1FF7FB09D7B}"/>
              </a:ext>
            </a:extLst>
          </p:cNvPr>
          <p:cNvPicPr>
            <a:picLocks noChangeAspect="1"/>
          </p:cNvPicPr>
          <p:nvPr/>
        </p:nvPicPr>
        <p:blipFill>
          <a:blip r:embed="rId3"/>
          <a:stretch>
            <a:fillRect/>
          </a:stretch>
        </p:blipFill>
        <p:spPr>
          <a:xfrm>
            <a:off x="1047563" y="1945277"/>
            <a:ext cx="6937749" cy="3902484"/>
          </a:xfrm>
          <a:prstGeom prst="rect">
            <a:avLst/>
          </a:prstGeom>
        </p:spPr>
      </p:pic>
      <p:sp>
        <p:nvSpPr>
          <p:cNvPr id="5" name="Title 1">
            <a:extLst>
              <a:ext uri="{FF2B5EF4-FFF2-40B4-BE49-F238E27FC236}">
                <a16:creationId xmlns:a16="http://schemas.microsoft.com/office/drawing/2014/main" id="{3DA0A62F-3F0B-4807-1F39-8A01FC34E01E}"/>
              </a:ext>
            </a:extLst>
          </p:cNvPr>
          <p:cNvSpPr>
            <a:spLocks noGrp="1"/>
          </p:cNvSpPr>
          <p:nvPr>
            <p:ph type="title"/>
          </p:nvPr>
        </p:nvSpPr>
        <p:spPr>
          <a:xfrm>
            <a:off x="992188" y="228600"/>
            <a:ext cx="7918450" cy="609600"/>
          </a:xfrm>
        </p:spPr>
        <p:txBody>
          <a:bodyPr/>
          <a:lstStyle/>
          <a:p>
            <a:r>
              <a:rPr lang="en-US"/>
              <a:t>Designing a Portable System</a:t>
            </a:r>
          </a:p>
        </p:txBody>
      </p:sp>
      <p:sp>
        <p:nvSpPr>
          <p:cNvPr id="7" name="TextBox 6">
            <a:extLst>
              <a:ext uri="{FF2B5EF4-FFF2-40B4-BE49-F238E27FC236}">
                <a16:creationId xmlns:a16="http://schemas.microsoft.com/office/drawing/2014/main" id="{787F435C-1703-469B-A6C6-86082A53A3B3}"/>
              </a:ext>
            </a:extLst>
          </p:cNvPr>
          <p:cNvSpPr txBox="1"/>
          <p:nvPr/>
        </p:nvSpPr>
        <p:spPr>
          <a:xfrm>
            <a:off x="3071812" y="5847761"/>
            <a:ext cx="3000375" cy="338554"/>
          </a:xfrm>
          <a:prstGeom prst="rect">
            <a:avLst/>
          </a:prstGeom>
          <a:noFill/>
        </p:spPr>
        <p:txBody>
          <a:bodyPr wrap="square" rtlCol="0">
            <a:spAutoFit/>
          </a:bodyPr>
          <a:lstStyle/>
          <a:p>
            <a:r>
              <a:rPr lang="tr-TR" sz="1600" i="0" u="none">
                <a:solidFill>
                  <a:schemeClr val="tx1"/>
                </a:solidFill>
              </a:rPr>
              <a:t>Figure 15: Completed Case</a:t>
            </a:r>
          </a:p>
        </p:txBody>
      </p:sp>
    </p:spTree>
    <p:extLst>
      <p:ext uri="{BB962C8B-B14F-4D97-AF65-F5344CB8AC3E}">
        <p14:creationId xmlns:p14="http://schemas.microsoft.com/office/powerpoint/2010/main" val="176806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B59F-E660-BDD3-509B-C4F7FAA6AC37}"/>
              </a:ext>
            </a:extLst>
          </p:cNvPr>
          <p:cNvSpPr>
            <a:spLocks noGrp="1"/>
          </p:cNvSpPr>
          <p:nvPr>
            <p:ph type="title"/>
          </p:nvPr>
        </p:nvSpPr>
        <p:spPr/>
        <p:txBody>
          <a:bodyPr/>
          <a:lstStyle/>
          <a:p>
            <a:r>
              <a:rPr lang="en-US"/>
              <a:t>Designing Additional Components</a:t>
            </a:r>
          </a:p>
        </p:txBody>
      </p:sp>
      <p:sp>
        <p:nvSpPr>
          <p:cNvPr id="3" name="Content Placeholder 2">
            <a:extLst>
              <a:ext uri="{FF2B5EF4-FFF2-40B4-BE49-F238E27FC236}">
                <a16:creationId xmlns:a16="http://schemas.microsoft.com/office/drawing/2014/main" id="{30C948F1-5E1F-5A96-51C8-D28A6F18B54A}"/>
              </a:ext>
            </a:extLst>
          </p:cNvPr>
          <p:cNvSpPr>
            <a:spLocks noGrp="1"/>
          </p:cNvSpPr>
          <p:nvPr>
            <p:ph sz="half" idx="1"/>
          </p:nvPr>
        </p:nvSpPr>
        <p:spPr>
          <a:xfrm>
            <a:off x="307975" y="1295400"/>
            <a:ext cx="6151607" cy="5202238"/>
          </a:xfrm>
        </p:spPr>
        <p:txBody>
          <a:bodyPr/>
          <a:lstStyle/>
          <a:p>
            <a:r>
              <a:rPr lang="en-US"/>
              <a:t>Wilkinson Power Divider </a:t>
            </a:r>
            <a:endParaRPr lang="tr-TR"/>
          </a:p>
          <a:p>
            <a:endParaRPr lang="tr-TR"/>
          </a:p>
          <a:p>
            <a:endParaRPr lang="tr-TR"/>
          </a:p>
          <a:p>
            <a:endParaRPr lang="tr-TR"/>
          </a:p>
          <a:p>
            <a:endParaRPr lang="tr-TR"/>
          </a:p>
          <a:p>
            <a:r>
              <a:rPr lang="tr-TR" err="1"/>
              <a:t>Double</a:t>
            </a:r>
            <a:r>
              <a:rPr lang="tr-TR"/>
              <a:t> </a:t>
            </a:r>
            <a:r>
              <a:rPr lang="en-US"/>
              <a:t>Wilkinson Power Divider </a:t>
            </a:r>
            <a:endParaRPr lang="tr-TR"/>
          </a:p>
          <a:p>
            <a:endParaRPr lang="en-US"/>
          </a:p>
        </p:txBody>
      </p:sp>
      <p:pic>
        <p:nvPicPr>
          <p:cNvPr id="5" name="Picture 4">
            <a:extLst>
              <a:ext uri="{FF2B5EF4-FFF2-40B4-BE49-F238E27FC236}">
                <a16:creationId xmlns:a16="http://schemas.microsoft.com/office/drawing/2014/main" id="{3F193B5B-3B78-3F19-C7B5-CF0865C14A49}"/>
              </a:ext>
            </a:extLst>
          </p:cNvPr>
          <p:cNvPicPr>
            <a:picLocks noChangeAspect="1"/>
          </p:cNvPicPr>
          <p:nvPr/>
        </p:nvPicPr>
        <p:blipFill rotWithShape="1">
          <a:blip r:embed="rId3"/>
          <a:srcRect l="12967" t="13198" r="2289" b="15650"/>
          <a:stretch/>
        </p:blipFill>
        <p:spPr bwMode="auto">
          <a:xfrm>
            <a:off x="2039982" y="1965575"/>
            <a:ext cx="4419600" cy="1788795"/>
          </a:xfrm>
          <a:prstGeom prst="rect">
            <a:avLst/>
          </a:prstGeom>
          <a:ln>
            <a:solidFill>
              <a:schemeClr val="tx1"/>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C28E40C-4FA4-E308-E29D-559693D1E81D}"/>
              </a:ext>
            </a:extLst>
          </p:cNvPr>
          <p:cNvPicPr>
            <a:picLocks noChangeAspect="1"/>
          </p:cNvPicPr>
          <p:nvPr/>
        </p:nvPicPr>
        <p:blipFill>
          <a:blip r:embed="rId4"/>
          <a:stretch>
            <a:fillRect/>
          </a:stretch>
        </p:blipFill>
        <p:spPr>
          <a:xfrm>
            <a:off x="1326069" y="4580804"/>
            <a:ext cx="5847426" cy="1615892"/>
          </a:xfrm>
          <a:prstGeom prst="rect">
            <a:avLst/>
          </a:prstGeom>
          <a:ln>
            <a:solidFill>
              <a:schemeClr val="tx1"/>
            </a:solidFill>
          </a:ln>
        </p:spPr>
      </p:pic>
      <p:sp>
        <p:nvSpPr>
          <p:cNvPr id="7" name="TextBox 6">
            <a:extLst>
              <a:ext uri="{FF2B5EF4-FFF2-40B4-BE49-F238E27FC236}">
                <a16:creationId xmlns:a16="http://schemas.microsoft.com/office/drawing/2014/main" id="{1B7EBE4C-7D24-3EC5-E8F6-6E33A5209F79}"/>
              </a:ext>
            </a:extLst>
          </p:cNvPr>
          <p:cNvSpPr txBox="1"/>
          <p:nvPr/>
        </p:nvSpPr>
        <p:spPr>
          <a:xfrm>
            <a:off x="2749594" y="6189362"/>
            <a:ext cx="3000375" cy="338554"/>
          </a:xfrm>
          <a:prstGeom prst="rect">
            <a:avLst/>
          </a:prstGeom>
          <a:noFill/>
        </p:spPr>
        <p:txBody>
          <a:bodyPr wrap="square" rtlCol="0">
            <a:spAutoFit/>
          </a:bodyPr>
          <a:lstStyle/>
          <a:p>
            <a:r>
              <a:rPr lang="tr-TR" sz="1600" i="0" u="none">
                <a:solidFill>
                  <a:schemeClr val="tx1"/>
                </a:solidFill>
              </a:rPr>
              <a:t>Figure 16: Power Divide Designs</a:t>
            </a:r>
          </a:p>
        </p:txBody>
      </p:sp>
    </p:spTree>
    <p:extLst>
      <p:ext uri="{BB962C8B-B14F-4D97-AF65-F5344CB8AC3E}">
        <p14:creationId xmlns:p14="http://schemas.microsoft.com/office/powerpoint/2010/main" val="545940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A2C020-6F83-2EDF-F68D-46B7CE430553}"/>
              </a:ext>
            </a:extLst>
          </p:cNvPr>
          <p:cNvSpPr>
            <a:spLocks noGrp="1"/>
          </p:cNvSpPr>
          <p:nvPr>
            <p:ph sz="half" idx="1"/>
          </p:nvPr>
        </p:nvSpPr>
        <p:spPr/>
        <p:txBody>
          <a:bodyPr/>
          <a:lstStyle/>
          <a:p>
            <a:r>
              <a:rPr lang="tr-TR"/>
              <a:t>Vivaldi antenna</a:t>
            </a:r>
          </a:p>
          <a:p>
            <a:r>
              <a:rPr lang="tr-TR" sz="2400"/>
              <a:t>At 2.4 GHz</a:t>
            </a:r>
          </a:p>
          <a:p>
            <a:pPr lvl="1"/>
            <a:r>
              <a:rPr lang="tr-TR" sz="2000"/>
              <a:t>6.5 dBi Gain</a:t>
            </a:r>
          </a:p>
          <a:p>
            <a:pPr lvl="1"/>
            <a:r>
              <a:rPr lang="tr-TR" sz="2000"/>
              <a:t>-27dB Return Loss</a:t>
            </a:r>
          </a:p>
          <a:p>
            <a:r>
              <a:rPr lang="tr-TR" sz="2400"/>
              <a:t>At 2.4 GHz</a:t>
            </a:r>
          </a:p>
          <a:p>
            <a:pPr lvl="1"/>
            <a:r>
              <a:rPr lang="tr-TR" sz="2000"/>
              <a:t>7.5 dBi Gain</a:t>
            </a:r>
          </a:p>
          <a:p>
            <a:pPr lvl="1"/>
            <a:r>
              <a:rPr lang="tr-TR" sz="2000"/>
              <a:t>-25dB Return Loss</a:t>
            </a:r>
          </a:p>
          <a:p>
            <a:pPr marL="457200" lvl="1" indent="0">
              <a:buNone/>
            </a:pPr>
            <a:endParaRPr lang="tr-TR"/>
          </a:p>
        </p:txBody>
      </p:sp>
      <p:pic>
        <p:nvPicPr>
          <p:cNvPr id="7" name="Picture 6">
            <a:extLst>
              <a:ext uri="{FF2B5EF4-FFF2-40B4-BE49-F238E27FC236}">
                <a16:creationId xmlns:a16="http://schemas.microsoft.com/office/drawing/2014/main" id="{0008A3D2-1BE4-731C-824C-13D11BABAC99}"/>
              </a:ext>
            </a:extLst>
          </p:cNvPr>
          <p:cNvPicPr>
            <a:picLocks noChangeAspect="1"/>
          </p:cNvPicPr>
          <p:nvPr/>
        </p:nvPicPr>
        <p:blipFill>
          <a:blip r:embed="rId3"/>
          <a:stretch>
            <a:fillRect/>
          </a:stretch>
        </p:blipFill>
        <p:spPr>
          <a:xfrm>
            <a:off x="3996554" y="1603598"/>
            <a:ext cx="4358573" cy="2202280"/>
          </a:xfrm>
          <a:prstGeom prst="rect">
            <a:avLst/>
          </a:prstGeom>
        </p:spPr>
      </p:pic>
      <p:pic>
        <p:nvPicPr>
          <p:cNvPr id="8" name="Picture 7">
            <a:extLst>
              <a:ext uri="{FF2B5EF4-FFF2-40B4-BE49-F238E27FC236}">
                <a16:creationId xmlns:a16="http://schemas.microsoft.com/office/drawing/2014/main" id="{41E72131-7F29-FA78-61E0-099498083003}"/>
              </a:ext>
            </a:extLst>
          </p:cNvPr>
          <p:cNvPicPr>
            <a:picLocks noChangeAspect="1"/>
          </p:cNvPicPr>
          <p:nvPr/>
        </p:nvPicPr>
        <p:blipFill rotWithShape="1">
          <a:blip r:embed="rId4"/>
          <a:srcRect b="790"/>
          <a:stretch/>
        </p:blipFill>
        <p:spPr>
          <a:xfrm>
            <a:off x="900001" y="4062636"/>
            <a:ext cx="7455126" cy="2202280"/>
          </a:xfrm>
          <a:prstGeom prst="rect">
            <a:avLst/>
          </a:prstGeom>
        </p:spPr>
      </p:pic>
      <p:sp>
        <p:nvSpPr>
          <p:cNvPr id="6" name="Title 1">
            <a:extLst>
              <a:ext uri="{FF2B5EF4-FFF2-40B4-BE49-F238E27FC236}">
                <a16:creationId xmlns:a16="http://schemas.microsoft.com/office/drawing/2014/main" id="{9F842772-6C45-B418-7360-19951493B445}"/>
              </a:ext>
            </a:extLst>
          </p:cNvPr>
          <p:cNvSpPr>
            <a:spLocks noGrp="1"/>
          </p:cNvSpPr>
          <p:nvPr>
            <p:ph type="title"/>
          </p:nvPr>
        </p:nvSpPr>
        <p:spPr>
          <a:xfrm>
            <a:off x="992188" y="228600"/>
            <a:ext cx="7918450" cy="609600"/>
          </a:xfrm>
        </p:spPr>
        <p:txBody>
          <a:bodyPr/>
          <a:lstStyle/>
          <a:p>
            <a:r>
              <a:rPr lang="en-US"/>
              <a:t>Designing Additional Components</a:t>
            </a:r>
          </a:p>
        </p:txBody>
      </p:sp>
      <p:sp>
        <p:nvSpPr>
          <p:cNvPr id="9" name="TextBox 8">
            <a:extLst>
              <a:ext uri="{FF2B5EF4-FFF2-40B4-BE49-F238E27FC236}">
                <a16:creationId xmlns:a16="http://schemas.microsoft.com/office/drawing/2014/main" id="{A67EE8A2-8731-FC33-000E-E5542F022633}"/>
              </a:ext>
            </a:extLst>
          </p:cNvPr>
          <p:cNvSpPr txBox="1"/>
          <p:nvPr/>
        </p:nvSpPr>
        <p:spPr>
          <a:xfrm>
            <a:off x="2013689" y="6260154"/>
            <a:ext cx="5227750" cy="338554"/>
          </a:xfrm>
          <a:prstGeom prst="rect">
            <a:avLst/>
          </a:prstGeom>
          <a:noFill/>
        </p:spPr>
        <p:txBody>
          <a:bodyPr wrap="square" rtlCol="0">
            <a:spAutoFit/>
          </a:bodyPr>
          <a:lstStyle/>
          <a:p>
            <a:r>
              <a:rPr lang="tr-TR" sz="1600" i="0" u="none">
                <a:solidFill>
                  <a:schemeClr val="tx1"/>
                </a:solidFill>
              </a:rPr>
              <a:t>Figure 17: Geometry &amp; S11 Parameter of Proposed VivaldiC</a:t>
            </a:r>
          </a:p>
        </p:txBody>
      </p:sp>
    </p:spTree>
    <p:extLst>
      <p:ext uri="{BB962C8B-B14F-4D97-AF65-F5344CB8AC3E}">
        <p14:creationId xmlns:p14="http://schemas.microsoft.com/office/powerpoint/2010/main" val="2625413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hotosensitive Dry Film for PCB (12&quot; x 20&quot;) - leetechbd">
            <a:extLst>
              <a:ext uri="{FF2B5EF4-FFF2-40B4-BE49-F238E27FC236}">
                <a16:creationId xmlns:a16="http://schemas.microsoft.com/office/drawing/2014/main" id="{E79F9EA8-42F2-722B-BD0A-D0270D75E46B}"/>
              </a:ext>
            </a:extLst>
          </p:cNvPr>
          <p:cNvPicPr>
            <a:picLocks noChangeAspect="1"/>
          </p:cNvPicPr>
          <p:nvPr/>
        </p:nvPicPr>
        <p:blipFill rotWithShape="1">
          <a:blip r:embed="rId3">
            <a:extLst>
              <a:ext uri="{28A0092B-C50C-407E-A947-70E740481C1C}">
                <a14:useLocalDpi xmlns:a14="http://schemas.microsoft.com/office/drawing/2010/main" val="0"/>
              </a:ext>
            </a:extLst>
          </a:blip>
          <a:srcRect t="-3107" b="10665"/>
          <a:stretch/>
        </p:blipFill>
        <p:spPr bwMode="auto">
          <a:xfrm>
            <a:off x="4571999" y="2081514"/>
            <a:ext cx="4208464" cy="3921116"/>
          </a:xfrm>
          <a:prstGeom prst="rect">
            <a:avLst/>
          </a:prstGeom>
          <a:noFill/>
          <a:ln>
            <a:noFill/>
          </a:ln>
        </p:spPr>
      </p:pic>
      <p:sp>
        <p:nvSpPr>
          <p:cNvPr id="2" name="Title 1">
            <a:extLst>
              <a:ext uri="{FF2B5EF4-FFF2-40B4-BE49-F238E27FC236}">
                <a16:creationId xmlns:a16="http://schemas.microsoft.com/office/drawing/2014/main" id="{4D8E05DB-C41C-6085-E858-AEB07EDB91C5}"/>
              </a:ext>
            </a:extLst>
          </p:cNvPr>
          <p:cNvSpPr>
            <a:spLocks noGrp="1"/>
          </p:cNvSpPr>
          <p:nvPr>
            <p:ph type="title"/>
          </p:nvPr>
        </p:nvSpPr>
        <p:spPr/>
        <p:txBody>
          <a:bodyPr/>
          <a:lstStyle/>
          <a:p>
            <a:r>
              <a:rPr lang="en-US"/>
              <a:t>Manufacturing</a:t>
            </a:r>
          </a:p>
        </p:txBody>
      </p:sp>
      <p:sp>
        <p:nvSpPr>
          <p:cNvPr id="3" name="Content Placeholder 2">
            <a:extLst>
              <a:ext uri="{FF2B5EF4-FFF2-40B4-BE49-F238E27FC236}">
                <a16:creationId xmlns:a16="http://schemas.microsoft.com/office/drawing/2014/main" id="{18F8A881-2CDB-3744-8E2C-9B683A2EF51D}"/>
              </a:ext>
            </a:extLst>
          </p:cNvPr>
          <p:cNvSpPr>
            <a:spLocks noGrp="1"/>
          </p:cNvSpPr>
          <p:nvPr>
            <p:ph sz="half" idx="1"/>
          </p:nvPr>
        </p:nvSpPr>
        <p:spPr/>
        <p:txBody>
          <a:bodyPr/>
          <a:lstStyle/>
          <a:p>
            <a:r>
              <a:rPr lang="tr-TR" err="1"/>
              <a:t>Photoresist</a:t>
            </a:r>
            <a:r>
              <a:rPr lang="tr-TR"/>
              <a:t> problem</a:t>
            </a:r>
          </a:p>
          <a:p>
            <a:r>
              <a:rPr lang="tr-TR" err="1"/>
              <a:t>Ground</a:t>
            </a:r>
            <a:r>
              <a:rPr lang="tr-TR"/>
              <a:t> </a:t>
            </a:r>
            <a:r>
              <a:rPr lang="tr-TR" err="1"/>
              <a:t>layer</a:t>
            </a:r>
            <a:endParaRPr lang="en-US"/>
          </a:p>
        </p:txBody>
      </p:sp>
      <p:pic>
        <p:nvPicPr>
          <p:cNvPr id="1026" name="Picture 2" descr="Buy Aluminum Tape, 2 inch x 65 Feet Foil Tape (3.9 mil), Insulation  Adhesive Metal Tape, High Temperature Heavy Duty HVAC Tape, Silver Tape  Aluminum Foil Tape for Ductwork, Dryer Vent, HVAC">
            <a:extLst>
              <a:ext uri="{FF2B5EF4-FFF2-40B4-BE49-F238E27FC236}">
                <a16:creationId xmlns:a16="http://schemas.microsoft.com/office/drawing/2014/main" id="{FB3ED282-966E-A02E-0FC2-D7F53D04C3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013" y="2984148"/>
            <a:ext cx="3513490" cy="35134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C64BE1-5DAE-3852-A611-256B035408FA}"/>
              </a:ext>
            </a:extLst>
          </p:cNvPr>
          <p:cNvSpPr txBox="1"/>
          <p:nvPr/>
        </p:nvSpPr>
        <p:spPr>
          <a:xfrm>
            <a:off x="2815254" y="6188020"/>
            <a:ext cx="3513491" cy="338554"/>
          </a:xfrm>
          <a:prstGeom prst="rect">
            <a:avLst/>
          </a:prstGeom>
          <a:noFill/>
        </p:spPr>
        <p:txBody>
          <a:bodyPr wrap="square" rtlCol="0">
            <a:spAutoFit/>
          </a:bodyPr>
          <a:lstStyle/>
          <a:p>
            <a:r>
              <a:rPr lang="tr-TR" sz="1600" i="0" u="none">
                <a:solidFill>
                  <a:schemeClr val="tx1"/>
                </a:solidFill>
              </a:rPr>
              <a:t>Figure 18: Aluminum Tape &amp; Dry Film</a:t>
            </a:r>
          </a:p>
        </p:txBody>
      </p:sp>
    </p:spTree>
    <p:extLst>
      <p:ext uri="{BB962C8B-B14F-4D97-AF65-F5344CB8AC3E}">
        <p14:creationId xmlns:p14="http://schemas.microsoft.com/office/powerpoint/2010/main" val="777153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70F81-A5D0-A8BE-C7CF-C41942EE2193}"/>
              </a:ext>
            </a:extLst>
          </p:cNvPr>
          <p:cNvSpPr>
            <a:spLocks noGrp="1"/>
          </p:cNvSpPr>
          <p:nvPr>
            <p:ph sz="half" idx="1"/>
          </p:nvPr>
        </p:nvSpPr>
        <p:spPr>
          <a:xfrm>
            <a:off x="311282" y="1160847"/>
            <a:ext cx="4208463" cy="5202238"/>
          </a:xfrm>
        </p:spPr>
        <p:txBody>
          <a:bodyPr/>
          <a:lstStyle/>
          <a:p>
            <a:r>
              <a:rPr lang="tr-TR" err="1"/>
              <a:t>The</a:t>
            </a:r>
            <a:r>
              <a:rPr lang="tr-TR"/>
              <a:t> </a:t>
            </a:r>
            <a:r>
              <a:rPr lang="tr-TR" err="1"/>
              <a:t>Process</a:t>
            </a:r>
            <a:endParaRPr lang="tr-TR"/>
          </a:p>
          <a:p>
            <a:endParaRPr lang="en-US"/>
          </a:p>
        </p:txBody>
      </p:sp>
      <p:pic>
        <p:nvPicPr>
          <p:cNvPr id="6" name="Picture 5">
            <a:extLst>
              <a:ext uri="{FF2B5EF4-FFF2-40B4-BE49-F238E27FC236}">
                <a16:creationId xmlns:a16="http://schemas.microsoft.com/office/drawing/2014/main" id="{DD685BDF-A0D8-FD44-4581-07256D426105}"/>
              </a:ext>
            </a:extLst>
          </p:cNvPr>
          <p:cNvPicPr>
            <a:picLocks noChangeAspect="1"/>
          </p:cNvPicPr>
          <p:nvPr/>
        </p:nvPicPr>
        <p:blipFill>
          <a:blip r:embed="rId3"/>
          <a:stretch>
            <a:fillRect/>
          </a:stretch>
        </p:blipFill>
        <p:spPr>
          <a:xfrm>
            <a:off x="452797" y="1693748"/>
            <a:ext cx="3629347" cy="2304347"/>
          </a:xfrm>
          <a:prstGeom prst="rect">
            <a:avLst/>
          </a:prstGeom>
        </p:spPr>
      </p:pic>
      <p:sp>
        <p:nvSpPr>
          <p:cNvPr id="5" name="Title 1">
            <a:extLst>
              <a:ext uri="{FF2B5EF4-FFF2-40B4-BE49-F238E27FC236}">
                <a16:creationId xmlns:a16="http://schemas.microsoft.com/office/drawing/2014/main" id="{43833CFA-74CD-CA50-B922-6874115CAA1A}"/>
              </a:ext>
            </a:extLst>
          </p:cNvPr>
          <p:cNvSpPr>
            <a:spLocks noGrp="1"/>
          </p:cNvSpPr>
          <p:nvPr>
            <p:ph type="title"/>
          </p:nvPr>
        </p:nvSpPr>
        <p:spPr>
          <a:xfrm>
            <a:off x="992188" y="228600"/>
            <a:ext cx="7918450" cy="609600"/>
          </a:xfrm>
        </p:spPr>
        <p:txBody>
          <a:bodyPr/>
          <a:lstStyle/>
          <a:p>
            <a:r>
              <a:rPr lang="en-US"/>
              <a:t>Manufacturing</a:t>
            </a:r>
          </a:p>
        </p:txBody>
      </p:sp>
      <p:sp>
        <p:nvSpPr>
          <p:cNvPr id="7" name="TextBox 6">
            <a:extLst>
              <a:ext uri="{FF2B5EF4-FFF2-40B4-BE49-F238E27FC236}">
                <a16:creationId xmlns:a16="http://schemas.microsoft.com/office/drawing/2014/main" id="{7F18B2D4-BB79-A7D5-B371-C2C38FDE750D}"/>
              </a:ext>
            </a:extLst>
          </p:cNvPr>
          <p:cNvSpPr txBox="1"/>
          <p:nvPr/>
        </p:nvSpPr>
        <p:spPr>
          <a:xfrm>
            <a:off x="3173620" y="6363085"/>
            <a:ext cx="2796760" cy="338554"/>
          </a:xfrm>
          <a:prstGeom prst="rect">
            <a:avLst/>
          </a:prstGeom>
          <a:noFill/>
        </p:spPr>
        <p:txBody>
          <a:bodyPr wrap="square" rtlCol="0">
            <a:spAutoFit/>
          </a:bodyPr>
          <a:lstStyle/>
          <a:p>
            <a:r>
              <a:rPr lang="tr-TR" sz="1600" i="0" u="none">
                <a:solidFill>
                  <a:schemeClr val="tx1"/>
                </a:solidFill>
              </a:rPr>
              <a:t>Figure 19: Manufacturing Steps</a:t>
            </a:r>
          </a:p>
        </p:txBody>
      </p:sp>
      <p:pic>
        <p:nvPicPr>
          <p:cNvPr id="8" name="Picture 7">
            <a:extLst>
              <a:ext uri="{FF2B5EF4-FFF2-40B4-BE49-F238E27FC236}">
                <a16:creationId xmlns:a16="http://schemas.microsoft.com/office/drawing/2014/main" id="{0F3CB475-D823-CB06-A59C-B0B967D368AE}"/>
              </a:ext>
            </a:extLst>
          </p:cNvPr>
          <p:cNvPicPr>
            <a:picLocks noChangeAspect="1"/>
          </p:cNvPicPr>
          <p:nvPr/>
        </p:nvPicPr>
        <p:blipFill rotWithShape="1">
          <a:blip r:embed="rId4"/>
          <a:srcRect l="7381" t="33016" r="22024" b="7216"/>
          <a:stretch/>
        </p:blipFill>
        <p:spPr>
          <a:xfrm>
            <a:off x="4519745" y="1717732"/>
            <a:ext cx="3635736" cy="2308572"/>
          </a:xfrm>
          <a:prstGeom prst="rect">
            <a:avLst/>
          </a:prstGeom>
        </p:spPr>
      </p:pic>
      <p:pic>
        <p:nvPicPr>
          <p:cNvPr id="12" name="Picture 11">
            <a:extLst>
              <a:ext uri="{FF2B5EF4-FFF2-40B4-BE49-F238E27FC236}">
                <a16:creationId xmlns:a16="http://schemas.microsoft.com/office/drawing/2014/main" id="{E72C0AA5-6720-5C6C-A5CF-B6310CB611DE}"/>
              </a:ext>
            </a:extLst>
          </p:cNvPr>
          <p:cNvPicPr>
            <a:picLocks noChangeAspect="1"/>
          </p:cNvPicPr>
          <p:nvPr/>
        </p:nvPicPr>
        <p:blipFill>
          <a:blip r:embed="rId5"/>
          <a:stretch>
            <a:fillRect/>
          </a:stretch>
        </p:blipFill>
        <p:spPr>
          <a:xfrm>
            <a:off x="4799596" y="4056059"/>
            <a:ext cx="3076034" cy="2307026"/>
          </a:xfrm>
          <a:prstGeom prst="rect">
            <a:avLst/>
          </a:prstGeom>
        </p:spPr>
      </p:pic>
      <p:pic>
        <p:nvPicPr>
          <p:cNvPr id="14" name="Picture 13">
            <a:extLst>
              <a:ext uri="{FF2B5EF4-FFF2-40B4-BE49-F238E27FC236}">
                <a16:creationId xmlns:a16="http://schemas.microsoft.com/office/drawing/2014/main" id="{57B9F684-8CFB-F2A3-F9A3-8BF1324B3E22}"/>
              </a:ext>
            </a:extLst>
          </p:cNvPr>
          <p:cNvPicPr>
            <a:picLocks noChangeAspect="1"/>
          </p:cNvPicPr>
          <p:nvPr/>
        </p:nvPicPr>
        <p:blipFill rotWithShape="1">
          <a:blip r:embed="rId6"/>
          <a:srcRect l="10811" t="21587" r="16904" b="18413"/>
          <a:stretch/>
        </p:blipFill>
        <p:spPr>
          <a:xfrm>
            <a:off x="452797" y="4142621"/>
            <a:ext cx="3660523" cy="2278817"/>
          </a:xfrm>
          <a:prstGeom prst="rect">
            <a:avLst/>
          </a:prstGeom>
        </p:spPr>
      </p:pic>
      <p:sp>
        <p:nvSpPr>
          <p:cNvPr id="18" name="Arrow: Right 17">
            <a:extLst>
              <a:ext uri="{FF2B5EF4-FFF2-40B4-BE49-F238E27FC236}">
                <a16:creationId xmlns:a16="http://schemas.microsoft.com/office/drawing/2014/main" id="{6D08C353-D80F-3961-206A-743B031379B0}"/>
              </a:ext>
            </a:extLst>
          </p:cNvPr>
          <p:cNvSpPr/>
          <p:nvPr/>
        </p:nvSpPr>
        <p:spPr bwMode="auto">
          <a:xfrm>
            <a:off x="3821471" y="2761491"/>
            <a:ext cx="838200" cy="32635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1" u="sng" strike="noStrike" cap="none" normalizeH="0" baseline="0">
              <a:ln>
                <a:noFill/>
              </a:ln>
              <a:solidFill>
                <a:srgbClr val="003366"/>
              </a:solidFill>
              <a:effectLst/>
              <a:latin typeface="Times New Roman" pitchFamily="18" charset="0"/>
            </a:endParaRPr>
          </a:p>
        </p:txBody>
      </p:sp>
      <p:sp>
        <p:nvSpPr>
          <p:cNvPr id="19" name="Arrow: Down 18">
            <a:extLst>
              <a:ext uri="{FF2B5EF4-FFF2-40B4-BE49-F238E27FC236}">
                <a16:creationId xmlns:a16="http://schemas.microsoft.com/office/drawing/2014/main" id="{3DF5BF42-0287-B735-F914-08E0BBFBBE42}"/>
              </a:ext>
            </a:extLst>
          </p:cNvPr>
          <p:cNvSpPr/>
          <p:nvPr/>
        </p:nvSpPr>
        <p:spPr bwMode="auto">
          <a:xfrm>
            <a:off x="6052457" y="3761966"/>
            <a:ext cx="326572" cy="603205"/>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1" u="sng" strike="noStrike" cap="none" normalizeH="0" baseline="0">
              <a:ln>
                <a:noFill/>
              </a:ln>
              <a:solidFill>
                <a:srgbClr val="003366"/>
              </a:solidFill>
              <a:effectLst/>
              <a:latin typeface="Times New Roman" pitchFamily="18" charset="0"/>
            </a:endParaRPr>
          </a:p>
        </p:txBody>
      </p:sp>
      <p:sp>
        <p:nvSpPr>
          <p:cNvPr id="20" name="Arrow: Left 19">
            <a:extLst>
              <a:ext uri="{FF2B5EF4-FFF2-40B4-BE49-F238E27FC236}">
                <a16:creationId xmlns:a16="http://schemas.microsoft.com/office/drawing/2014/main" id="{63A6B107-E501-71F4-6DF6-2A2567E64105}"/>
              </a:ext>
            </a:extLst>
          </p:cNvPr>
          <p:cNvSpPr/>
          <p:nvPr/>
        </p:nvSpPr>
        <p:spPr bwMode="auto">
          <a:xfrm>
            <a:off x="4034445" y="5089678"/>
            <a:ext cx="717452" cy="326350"/>
          </a:xfrm>
          <a:prstGeom prst="lef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1" u="sng" strike="noStrike" cap="none" normalizeH="0" baseline="0">
              <a:ln>
                <a:noFill/>
              </a:ln>
              <a:solidFill>
                <a:srgbClr val="003366"/>
              </a:solidFill>
              <a:effectLst/>
              <a:latin typeface="Times New Roman" pitchFamily="18" charset="0"/>
            </a:endParaRPr>
          </a:p>
        </p:txBody>
      </p:sp>
    </p:spTree>
    <p:extLst>
      <p:ext uri="{BB962C8B-B14F-4D97-AF65-F5344CB8AC3E}">
        <p14:creationId xmlns:p14="http://schemas.microsoft.com/office/powerpoint/2010/main" val="705714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FB2CA2-63DC-4FA7-F4AA-8DED81DEE68B}"/>
              </a:ext>
            </a:extLst>
          </p:cNvPr>
          <p:cNvSpPr>
            <a:spLocks noGrp="1"/>
          </p:cNvSpPr>
          <p:nvPr>
            <p:ph sz="half" idx="1"/>
          </p:nvPr>
        </p:nvSpPr>
        <p:spPr>
          <a:xfrm>
            <a:off x="284501" y="1295400"/>
            <a:ext cx="5602493" cy="5202238"/>
          </a:xfrm>
        </p:spPr>
        <p:txBody>
          <a:bodyPr/>
          <a:lstStyle/>
          <a:p>
            <a:r>
              <a:rPr lang="tr-TR" err="1"/>
              <a:t>Dielectric</a:t>
            </a:r>
            <a:r>
              <a:rPr lang="tr-TR"/>
              <a:t> </a:t>
            </a:r>
            <a:r>
              <a:rPr lang="tr-TR" err="1"/>
              <a:t>constant</a:t>
            </a:r>
            <a:r>
              <a:rPr lang="tr-TR"/>
              <a:t> </a:t>
            </a:r>
            <a:r>
              <a:rPr lang="tr-TR" err="1"/>
              <a:t>measurement</a:t>
            </a:r>
            <a:endParaRPr lang="en-US"/>
          </a:p>
        </p:txBody>
      </p:sp>
      <p:pic>
        <p:nvPicPr>
          <p:cNvPr id="5" name="Picture 4">
            <a:extLst>
              <a:ext uri="{FF2B5EF4-FFF2-40B4-BE49-F238E27FC236}">
                <a16:creationId xmlns:a16="http://schemas.microsoft.com/office/drawing/2014/main" id="{0EEF9346-06D5-F6DC-7208-C3718DD33A49}"/>
              </a:ext>
            </a:extLst>
          </p:cNvPr>
          <p:cNvPicPr>
            <a:picLocks noChangeAspect="1"/>
          </p:cNvPicPr>
          <p:nvPr/>
        </p:nvPicPr>
        <p:blipFill rotWithShape="1">
          <a:blip r:embed="rId3"/>
          <a:srcRect t="16123" r="7374"/>
          <a:stretch/>
        </p:blipFill>
        <p:spPr bwMode="auto">
          <a:xfrm rot="5400000">
            <a:off x="1439662" y="1179483"/>
            <a:ext cx="2107500" cy="3393579"/>
          </a:xfrm>
          <a:prstGeom prst="rect">
            <a:avLst/>
          </a:prstGeom>
          <a:ln>
            <a:solidFill>
              <a:schemeClr val="tx1"/>
            </a:solid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56F64FD6-0314-E645-AAEE-F1B2321E6CE5}"/>
              </a:ext>
            </a:extLst>
          </p:cNvPr>
          <p:cNvPicPr>
            <a:picLocks noChangeAspect="1"/>
          </p:cNvPicPr>
          <p:nvPr/>
        </p:nvPicPr>
        <p:blipFill rotWithShape="1">
          <a:blip r:embed="rId4"/>
          <a:srcRect l="14915" t="11266" r="27356" b="18440"/>
          <a:stretch/>
        </p:blipFill>
        <p:spPr>
          <a:xfrm>
            <a:off x="4809855" y="1746322"/>
            <a:ext cx="3235250" cy="2215946"/>
          </a:xfrm>
          <a:prstGeom prst="rect">
            <a:avLst/>
          </a:prstGeom>
          <a:ln>
            <a:solidFill>
              <a:schemeClr val="tx1"/>
            </a:solidFill>
          </a:ln>
        </p:spPr>
      </p:pic>
      <p:sp>
        <p:nvSpPr>
          <p:cNvPr id="8" name="Title 1">
            <a:extLst>
              <a:ext uri="{FF2B5EF4-FFF2-40B4-BE49-F238E27FC236}">
                <a16:creationId xmlns:a16="http://schemas.microsoft.com/office/drawing/2014/main" id="{E0CD690F-4CB2-119D-0C2E-9F8AF3BB4FA6}"/>
              </a:ext>
            </a:extLst>
          </p:cNvPr>
          <p:cNvSpPr>
            <a:spLocks noGrp="1"/>
          </p:cNvSpPr>
          <p:nvPr>
            <p:ph type="title"/>
          </p:nvPr>
        </p:nvSpPr>
        <p:spPr>
          <a:xfrm>
            <a:off x="992188" y="228600"/>
            <a:ext cx="7918450" cy="609600"/>
          </a:xfrm>
        </p:spPr>
        <p:txBody>
          <a:bodyPr/>
          <a:lstStyle/>
          <a:p>
            <a:r>
              <a:rPr lang="en-US"/>
              <a:t>Manufacturing</a:t>
            </a:r>
          </a:p>
        </p:txBody>
      </p:sp>
      <p:pic>
        <p:nvPicPr>
          <p:cNvPr id="4" name="Picture 3">
            <a:extLst>
              <a:ext uri="{FF2B5EF4-FFF2-40B4-BE49-F238E27FC236}">
                <a16:creationId xmlns:a16="http://schemas.microsoft.com/office/drawing/2014/main" id="{4DF896A4-EB72-E617-78AB-32DC92F522D2}"/>
              </a:ext>
            </a:extLst>
          </p:cNvPr>
          <p:cNvPicPr>
            <a:picLocks noChangeAspect="1"/>
          </p:cNvPicPr>
          <p:nvPr/>
        </p:nvPicPr>
        <p:blipFill rotWithShape="1">
          <a:blip r:embed="rId5"/>
          <a:srcRect b="3486"/>
          <a:stretch/>
        </p:blipFill>
        <p:spPr>
          <a:xfrm>
            <a:off x="571500" y="3970007"/>
            <a:ext cx="7519494" cy="2324393"/>
          </a:xfrm>
          <a:prstGeom prst="rect">
            <a:avLst/>
          </a:prstGeom>
        </p:spPr>
      </p:pic>
      <p:sp>
        <p:nvSpPr>
          <p:cNvPr id="10" name="TextBox 9">
            <a:extLst>
              <a:ext uri="{FF2B5EF4-FFF2-40B4-BE49-F238E27FC236}">
                <a16:creationId xmlns:a16="http://schemas.microsoft.com/office/drawing/2014/main" id="{DCF45C80-2151-80E1-19A0-845AFD9A7511}"/>
              </a:ext>
            </a:extLst>
          </p:cNvPr>
          <p:cNvSpPr txBox="1"/>
          <p:nvPr/>
        </p:nvSpPr>
        <p:spPr>
          <a:xfrm>
            <a:off x="2013689" y="6204398"/>
            <a:ext cx="5227750" cy="338554"/>
          </a:xfrm>
          <a:prstGeom prst="rect">
            <a:avLst/>
          </a:prstGeom>
          <a:noFill/>
        </p:spPr>
        <p:txBody>
          <a:bodyPr wrap="square" rtlCol="0">
            <a:spAutoFit/>
          </a:bodyPr>
          <a:lstStyle/>
          <a:p>
            <a:r>
              <a:rPr lang="tr-TR" sz="1600" i="0" u="none">
                <a:solidFill>
                  <a:schemeClr val="tx1"/>
                </a:solidFill>
              </a:rPr>
              <a:t>Figure 20: Geometry, Result &amp; S11 of Parameter Sweep</a:t>
            </a:r>
          </a:p>
        </p:txBody>
      </p:sp>
    </p:spTree>
    <p:extLst>
      <p:ext uri="{BB962C8B-B14F-4D97-AF65-F5344CB8AC3E}">
        <p14:creationId xmlns:p14="http://schemas.microsoft.com/office/powerpoint/2010/main" val="3084266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4BE139-E928-039D-368A-968D40689530}"/>
              </a:ext>
            </a:extLst>
          </p:cNvPr>
          <p:cNvSpPr>
            <a:spLocks noGrp="1"/>
          </p:cNvSpPr>
          <p:nvPr>
            <p:ph sz="half" idx="1"/>
          </p:nvPr>
        </p:nvSpPr>
        <p:spPr>
          <a:xfrm>
            <a:off x="307975" y="1295400"/>
            <a:ext cx="8513808" cy="5202238"/>
          </a:xfrm>
        </p:spPr>
        <p:txBody>
          <a:bodyPr/>
          <a:lstStyle/>
          <a:p>
            <a:r>
              <a:rPr lang="tr-TR"/>
              <a:t>First </a:t>
            </a:r>
            <a:r>
              <a:rPr lang="tr-TR" err="1"/>
              <a:t>splitter</a:t>
            </a:r>
            <a:r>
              <a:rPr lang="tr-TR"/>
              <a:t> </a:t>
            </a:r>
            <a:r>
              <a:rPr lang="tr-TR" err="1"/>
              <a:t>and</a:t>
            </a:r>
            <a:r>
              <a:rPr lang="tr-TR"/>
              <a:t> </a:t>
            </a:r>
            <a:r>
              <a:rPr lang="tr-TR" err="1"/>
              <a:t>vivaldi</a:t>
            </a:r>
            <a:r>
              <a:rPr lang="tr-TR"/>
              <a:t> </a:t>
            </a:r>
            <a:r>
              <a:rPr lang="tr-TR" err="1"/>
              <a:t>antenna</a:t>
            </a:r>
            <a:r>
              <a:rPr lang="tr-TR"/>
              <a:t> </a:t>
            </a:r>
            <a:r>
              <a:rPr lang="tr-TR" err="1"/>
              <a:t>attempt</a:t>
            </a:r>
            <a:r>
              <a:rPr lang="tr-TR"/>
              <a:t> </a:t>
            </a:r>
            <a:r>
              <a:rPr lang="tr-TR" err="1"/>
              <a:t>failed</a:t>
            </a:r>
            <a:endParaRPr lang="en-US"/>
          </a:p>
        </p:txBody>
      </p:sp>
      <p:pic>
        <p:nvPicPr>
          <p:cNvPr id="6" name="Picture 5">
            <a:extLst>
              <a:ext uri="{FF2B5EF4-FFF2-40B4-BE49-F238E27FC236}">
                <a16:creationId xmlns:a16="http://schemas.microsoft.com/office/drawing/2014/main" id="{2CC58403-768E-D4F8-EC17-ED8841CDE7BA}"/>
              </a:ext>
            </a:extLst>
          </p:cNvPr>
          <p:cNvPicPr>
            <a:picLocks noChangeAspect="1"/>
          </p:cNvPicPr>
          <p:nvPr/>
        </p:nvPicPr>
        <p:blipFill rotWithShape="1">
          <a:blip r:embed="rId3"/>
          <a:srcRect l="2372" t="15270" r="9400" b="4886"/>
          <a:stretch/>
        </p:blipFill>
        <p:spPr>
          <a:xfrm rot="5400000">
            <a:off x="1260639" y="2039915"/>
            <a:ext cx="2481939" cy="3993024"/>
          </a:xfrm>
          <a:prstGeom prst="rect">
            <a:avLst/>
          </a:prstGeom>
        </p:spPr>
      </p:pic>
      <p:pic>
        <p:nvPicPr>
          <p:cNvPr id="8" name="Picture 7">
            <a:extLst>
              <a:ext uri="{FF2B5EF4-FFF2-40B4-BE49-F238E27FC236}">
                <a16:creationId xmlns:a16="http://schemas.microsoft.com/office/drawing/2014/main" id="{BE052472-B7F6-F4D7-D494-4EF52DC9C862}"/>
              </a:ext>
            </a:extLst>
          </p:cNvPr>
          <p:cNvPicPr>
            <a:picLocks noChangeAspect="1"/>
          </p:cNvPicPr>
          <p:nvPr/>
        </p:nvPicPr>
        <p:blipFill rotWithShape="1">
          <a:blip r:embed="rId4"/>
          <a:srcRect t="6057" r="4367" b="32629"/>
          <a:stretch/>
        </p:blipFill>
        <p:spPr>
          <a:xfrm rot="16200000">
            <a:off x="5237812" y="2390507"/>
            <a:ext cx="2888111" cy="3291840"/>
          </a:xfrm>
          <a:prstGeom prst="rect">
            <a:avLst/>
          </a:prstGeom>
        </p:spPr>
      </p:pic>
      <p:sp>
        <p:nvSpPr>
          <p:cNvPr id="7" name="Title 1">
            <a:extLst>
              <a:ext uri="{FF2B5EF4-FFF2-40B4-BE49-F238E27FC236}">
                <a16:creationId xmlns:a16="http://schemas.microsoft.com/office/drawing/2014/main" id="{782C8FC4-6A46-115B-B571-2E7C78BD5352}"/>
              </a:ext>
            </a:extLst>
          </p:cNvPr>
          <p:cNvSpPr>
            <a:spLocks noGrp="1"/>
          </p:cNvSpPr>
          <p:nvPr>
            <p:ph type="title"/>
          </p:nvPr>
        </p:nvSpPr>
        <p:spPr>
          <a:xfrm>
            <a:off x="992188" y="228600"/>
            <a:ext cx="7918450" cy="609600"/>
          </a:xfrm>
        </p:spPr>
        <p:txBody>
          <a:bodyPr/>
          <a:lstStyle/>
          <a:p>
            <a:r>
              <a:rPr lang="en-US"/>
              <a:t>Manufacturing</a:t>
            </a:r>
          </a:p>
        </p:txBody>
      </p:sp>
      <p:sp>
        <p:nvSpPr>
          <p:cNvPr id="9" name="TextBox 8">
            <a:extLst>
              <a:ext uri="{FF2B5EF4-FFF2-40B4-BE49-F238E27FC236}">
                <a16:creationId xmlns:a16="http://schemas.microsoft.com/office/drawing/2014/main" id="{EA16C07F-E4E3-129A-10DD-560924F936C3}"/>
              </a:ext>
            </a:extLst>
          </p:cNvPr>
          <p:cNvSpPr txBox="1"/>
          <p:nvPr/>
        </p:nvSpPr>
        <p:spPr>
          <a:xfrm>
            <a:off x="1737033" y="5562600"/>
            <a:ext cx="5522175" cy="338554"/>
          </a:xfrm>
          <a:prstGeom prst="rect">
            <a:avLst/>
          </a:prstGeom>
          <a:noFill/>
        </p:spPr>
        <p:txBody>
          <a:bodyPr wrap="square" rtlCol="0">
            <a:spAutoFit/>
          </a:bodyPr>
          <a:lstStyle/>
          <a:p>
            <a:r>
              <a:rPr lang="tr-TR" sz="1600" i="0" u="none">
                <a:solidFill>
                  <a:schemeClr val="tx1"/>
                </a:solidFill>
              </a:rPr>
              <a:t>Figure 21: Vivaldi antenna (left), wilkinson power divider (right)</a:t>
            </a:r>
          </a:p>
        </p:txBody>
      </p:sp>
    </p:spTree>
    <p:extLst>
      <p:ext uri="{BB962C8B-B14F-4D97-AF65-F5344CB8AC3E}">
        <p14:creationId xmlns:p14="http://schemas.microsoft.com/office/powerpoint/2010/main" val="4209902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59DC5-90F2-F213-1258-77223069686D}"/>
              </a:ext>
            </a:extLst>
          </p:cNvPr>
          <p:cNvPicPr>
            <a:picLocks noChangeAspect="1"/>
          </p:cNvPicPr>
          <p:nvPr/>
        </p:nvPicPr>
        <p:blipFill rotWithShape="1">
          <a:blip r:embed="rId3"/>
          <a:srcRect l="6319" t="8909" r="13641" b="19389"/>
          <a:stretch/>
        </p:blipFill>
        <p:spPr bwMode="auto">
          <a:xfrm rot="16200000">
            <a:off x="2353001" y="111194"/>
            <a:ext cx="4437997" cy="7067741"/>
          </a:xfrm>
          <a:prstGeom prst="rect">
            <a:avLst/>
          </a:prstGeom>
          <a:ln>
            <a:solidFill>
              <a:schemeClr val="tx1"/>
            </a:solid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4CB2CC9E-BCC5-8327-A189-D118C9629CE7}"/>
              </a:ext>
            </a:extLst>
          </p:cNvPr>
          <p:cNvSpPr>
            <a:spLocks noGrp="1"/>
          </p:cNvSpPr>
          <p:nvPr>
            <p:ph type="title"/>
          </p:nvPr>
        </p:nvSpPr>
        <p:spPr>
          <a:xfrm>
            <a:off x="992188" y="228600"/>
            <a:ext cx="7918450" cy="609600"/>
          </a:xfrm>
        </p:spPr>
        <p:txBody>
          <a:bodyPr/>
          <a:lstStyle/>
          <a:p>
            <a:r>
              <a:rPr lang="en-US"/>
              <a:t>Manufacturing</a:t>
            </a:r>
          </a:p>
        </p:txBody>
      </p:sp>
      <p:sp>
        <p:nvSpPr>
          <p:cNvPr id="8" name="TextBox 7">
            <a:extLst>
              <a:ext uri="{FF2B5EF4-FFF2-40B4-BE49-F238E27FC236}">
                <a16:creationId xmlns:a16="http://schemas.microsoft.com/office/drawing/2014/main" id="{760079E5-86E9-5E9B-9978-3804BC4BE25B}"/>
              </a:ext>
            </a:extLst>
          </p:cNvPr>
          <p:cNvSpPr txBox="1"/>
          <p:nvPr/>
        </p:nvSpPr>
        <p:spPr>
          <a:xfrm>
            <a:off x="2896761" y="5902164"/>
            <a:ext cx="3350476" cy="338554"/>
          </a:xfrm>
          <a:prstGeom prst="rect">
            <a:avLst/>
          </a:prstGeom>
          <a:noFill/>
        </p:spPr>
        <p:txBody>
          <a:bodyPr wrap="square" rtlCol="0">
            <a:spAutoFit/>
          </a:bodyPr>
          <a:lstStyle/>
          <a:p>
            <a:r>
              <a:rPr lang="tr-TR" sz="1600" i="0" u="none">
                <a:solidFill>
                  <a:schemeClr val="tx1"/>
                </a:solidFill>
              </a:rPr>
              <a:t>Figure 22: Manufactured Components</a:t>
            </a:r>
          </a:p>
        </p:txBody>
      </p:sp>
    </p:spTree>
    <p:extLst>
      <p:ext uri="{BB962C8B-B14F-4D97-AF65-F5344CB8AC3E}">
        <p14:creationId xmlns:p14="http://schemas.microsoft.com/office/powerpoint/2010/main" val="3791039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6289-381F-5D09-5E01-E7533C597EDC}"/>
              </a:ext>
            </a:extLst>
          </p:cNvPr>
          <p:cNvSpPr>
            <a:spLocks noGrp="1"/>
          </p:cNvSpPr>
          <p:nvPr>
            <p:ph type="title"/>
          </p:nvPr>
        </p:nvSpPr>
        <p:spPr/>
        <p:txBody>
          <a:bodyPr/>
          <a:lstStyle/>
          <a:p>
            <a:r>
              <a:rPr lang="tr-TR"/>
              <a:t>Final Design</a:t>
            </a:r>
            <a:endParaRPr lang="en-US"/>
          </a:p>
        </p:txBody>
      </p:sp>
      <p:pic>
        <p:nvPicPr>
          <p:cNvPr id="5" name="Picture 4">
            <a:extLst>
              <a:ext uri="{FF2B5EF4-FFF2-40B4-BE49-F238E27FC236}">
                <a16:creationId xmlns:a16="http://schemas.microsoft.com/office/drawing/2014/main" id="{7DD0BA8B-84D4-F5DD-96EC-98ED02D661C3}"/>
              </a:ext>
            </a:extLst>
          </p:cNvPr>
          <p:cNvPicPr>
            <a:picLocks noChangeAspect="1"/>
          </p:cNvPicPr>
          <p:nvPr/>
        </p:nvPicPr>
        <p:blipFill rotWithShape="1">
          <a:blip r:embed="rId3"/>
          <a:srcRect l="6667" t="7513" r="26001" b="7153"/>
          <a:stretch/>
        </p:blipFill>
        <p:spPr>
          <a:xfrm>
            <a:off x="1067594" y="1313541"/>
            <a:ext cx="7008812" cy="4996381"/>
          </a:xfrm>
          <a:prstGeom prst="rect">
            <a:avLst/>
          </a:prstGeom>
        </p:spPr>
      </p:pic>
      <p:sp>
        <p:nvSpPr>
          <p:cNvPr id="6" name="TextBox 5">
            <a:extLst>
              <a:ext uri="{FF2B5EF4-FFF2-40B4-BE49-F238E27FC236}">
                <a16:creationId xmlns:a16="http://schemas.microsoft.com/office/drawing/2014/main" id="{FA5F0062-DBDD-1715-DA36-D770EA7566D9}"/>
              </a:ext>
            </a:extLst>
          </p:cNvPr>
          <p:cNvSpPr txBox="1"/>
          <p:nvPr/>
        </p:nvSpPr>
        <p:spPr>
          <a:xfrm>
            <a:off x="2439562" y="6290846"/>
            <a:ext cx="4647038" cy="338554"/>
          </a:xfrm>
          <a:prstGeom prst="rect">
            <a:avLst/>
          </a:prstGeom>
          <a:noFill/>
        </p:spPr>
        <p:txBody>
          <a:bodyPr wrap="square" rtlCol="0">
            <a:spAutoFit/>
          </a:bodyPr>
          <a:lstStyle/>
          <a:p>
            <a:r>
              <a:rPr lang="tr-TR" sz="1600" i="0" u="none">
                <a:solidFill>
                  <a:schemeClr val="tx1"/>
                </a:solidFill>
              </a:rPr>
              <a:t>Figure 23: Final Design, Antennas &amp; AUX Cable</a:t>
            </a:r>
          </a:p>
        </p:txBody>
      </p:sp>
    </p:spTree>
    <p:extLst>
      <p:ext uri="{BB962C8B-B14F-4D97-AF65-F5344CB8AC3E}">
        <p14:creationId xmlns:p14="http://schemas.microsoft.com/office/powerpoint/2010/main" val="1451681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C099-5E69-7B95-E35B-80846E588873}"/>
              </a:ext>
            </a:extLst>
          </p:cNvPr>
          <p:cNvSpPr>
            <a:spLocks noGrp="1"/>
          </p:cNvSpPr>
          <p:nvPr>
            <p:ph type="title"/>
          </p:nvPr>
        </p:nvSpPr>
        <p:spPr/>
        <p:txBody>
          <a:bodyPr/>
          <a:lstStyle/>
          <a:p>
            <a:r>
              <a:rPr lang="tr-TR"/>
              <a:t>Final Design</a:t>
            </a:r>
            <a:endParaRPr lang="en-US"/>
          </a:p>
        </p:txBody>
      </p:sp>
      <p:pic>
        <p:nvPicPr>
          <p:cNvPr id="6" name="Picture 5">
            <a:extLst>
              <a:ext uri="{FF2B5EF4-FFF2-40B4-BE49-F238E27FC236}">
                <a16:creationId xmlns:a16="http://schemas.microsoft.com/office/drawing/2014/main" id="{313D846D-DC2C-345A-3B43-E7A67C4AEAFF}"/>
              </a:ext>
            </a:extLst>
          </p:cNvPr>
          <p:cNvPicPr>
            <a:picLocks noChangeAspect="1"/>
          </p:cNvPicPr>
          <p:nvPr/>
        </p:nvPicPr>
        <p:blipFill>
          <a:blip r:embed="rId3"/>
          <a:stretch>
            <a:fillRect/>
          </a:stretch>
        </p:blipFill>
        <p:spPr>
          <a:xfrm>
            <a:off x="517656" y="1615951"/>
            <a:ext cx="8108687" cy="4561136"/>
          </a:xfrm>
          <a:prstGeom prst="rect">
            <a:avLst/>
          </a:prstGeom>
        </p:spPr>
      </p:pic>
      <p:sp>
        <p:nvSpPr>
          <p:cNvPr id="7" name="TextBox 6">
            <a:extLst>
              <a:ext uri="{FF2B5EF4-FFF2-40B4-BE49-F238E27FC236}">
                <a16:creationId xmlns:a16="http://schemas.microsoft.com/office/drawing/2014/main" id="{E5F74D97-015B-054A-322B-2A0421DF3533}"/>
              </a:ext>
            </a:extLst>
          </p:cNvPr>
          <p:cNvSpPr txBox="1"/>
          <p:nvPr/>
        </p:nvSpPr>
        <p:spPr>
          <a:xfrm>
            <a:off x="2896762" y="6177087"/>
            <a:ext cx="3350476" cy="338554"/>
          </a:xfrm>
          <a:prstGeom prst="rect">
            <a:avLst/>
          </a:prstGeom>
          <a:noFill/>
        </p:spPr>
        <p:txBody>
          <a:bodyPr wrap="square" rtlCol="0">
            <a:spAutoFit/>
          </a:bodyPr>
          <a:lstStyle/>
          <a:p>
            <a:r>
              <a:rPr lang="tr-TR" sz="1600" i="0" u="none">
                <a:solidFill>
                  <a:schemeClr val="tx1"/>
                </a:solidFill>
              </a:rPr>
              <a:t>Figure 24: Inside of Final Design</a:t>
            </a:r>
          </a:p>
        </p:txBody>
      </p:sp>
    </p:spTree>
    <p:extLst>
      <p:ext uri="{BB962C8B-B14F-4D97-AF65-F5344CB8AC3E}">
        <p14:creationId xmlns:p14="http://schemas.microsoft.com/office/powerpoint/2010/main" val="367361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80F9-58E9-4069-A96F-9BB70825919F}"/>
              </a:ext>
            </a:extLst>
          </p:cNvPr>
          <p:cNvSpPr>
            <a:spLocks noGrp="1"/>
          </p:cNvSpPr>
          <p:nvPr>
            <p:ph type="title"/>
          </p:nvPr>
        </p:nvSpPr>
        <p:spPr>
          <a:xfrm>
            <a:off x="992188" y="228600"/>
            <a:ext cx="7918450" cy="609600"/>
          </a:xfrm>
        </p:spPr>
        <p:txBody>
          <a:bodyPr wrap="square" anchor="ctr">
            <a:normAutofit/>
          </a:bodyPr>
          <a:lstStyle/>
          <a:p>
            <a:r>
              <a:rPr lang="tr-TR" altLang="tr-TR"/>
              <a:t>Doppler Radars</a:t>
            </a:r>
            <a:endParaRPr lang="en-US"/>
          </a:p>
        </p:txBody>
      </p:sp>
      <p:sp>
        <p:nvSpPr>
          <p:cNvPr id="14" name="Content Placeholder 3">
            <a:extLst>
              <a:ext uri="{FF2B5EF4-FFF2-40B4-BE49-F238E27FC236}">
                <a16:creationId xmlns:a16="http://schemas.microsoft.com/office/drawing/2014/main" id="{2DFE2686-9B30-45E4-885E-AAB8CAD3E38A}"/>
              </a:ext>
            </a:extLst>
          </p:cNvPr>
          <p:cNvSpPr>
            <a:spLocks noGrp="1"/>
          </p:cNvSpPr>
          <p:nvPr>
            <p:ph sz="half" idx="2"/>
          </p:nvPr>
        </p:nvSpPr>
        <p:spPr>
          <a:xfrm>
            <a:off x="992188" y="1295400"/>
            <a:ext cx="4210050" cy="5202238"/>
          </a:xfrm>
        </p:spPr>
        <p:txBody>
          <a:bodyPr/>
          <a:lstStyle/>
          <a:p>
            <a:r>
              <a:rPr lang="tr-TR"/>
              <a:t>Doppler Effect</a:t>
            </a:r>
          </a:p>
          <a:p>
            <a:r>
              <a:rPr lang="tr-TR"/>
              <a:t>Radar Bands</a:t>
            </a:r>
          </a:p>
          <a:p>
            <a:r>
              <a:rPr lang="tr-TR"/>
              <a:t>CW Radar</a:t>
            </a:r>
          </a:p>
          <a:p>
            <a:endParaRPr lang="tr-TR"/>
          </a:p>
        </p:txBody>
      </p:sp>
      <p:pic>
        <p:nvPicPr>
          <p:cNvPr id="1026" name="Picture 2" descr="Doppler Shift (8.3.2) | Edexcel IGCSE Physics Revision Notes 2019 | Save My  Exams">
            <a:extLst>
              <a:ext uri="{FF2B5EF4-FFF2-40B4-BE49-F238E27FC236}">
                <a16:creationId xmlns:a16="http://schemas.microsoft.com/office/drawing/2014/main" id="{540D18B9-EAC2-98BB-1818-3569940F58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288"/>
          <a:stretch/>
        </p:blipFill>
        <p:spPr bwMode="auto">
          <a:xfrm>
            <a:off x="757238" y="3377046"/>
            <a:ext cx="7220278" cy="30276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19BF7E9-18F6-45AB-5876-E6A881070EFE}"/>
              </a:ext>
            </a:extLst>
          </p:cNvPr>
          <p:cNvPicPr>
            <a:picLocks noChangeAspect="1"/>
          </p:cNvPicPr>
          <p:nvPr/>
        </p:nvPicPr>
        <p:blipFill>
          <a:blip r:embed="rId4"/>
          <a:stretch>
            <a:fillRect/>
          </a:stretch>
        </p:blipFill>
        <p:spPr>
          <a:xfrm>
            <a:off x="4869192" y="1295400"/>
            <a:ext cx="3108324" cy="1988688"/>
          </a:xfrm>
          <a:prstGeom prst="rect">
            <a:avLst/>
          </a:prstGeom>
        </p:spPr>
      </p:pic>
      <p:sp>
        <p:nvSpPr>
          <p:cNvPr id="17" name="TextBox 16">
            <a:extLst>
              <a:ext uri="{FF2B5EF4-FFF2-40B4-BE49-F238E27FC236}">
                <a16:creationId xmlns:a16="http://schemas.microsoft.com/office/drawing/2014/main" id="{8B05C0BD-1CC2-E49E-9A2E-ED4A942F032C}"/>
              </a:ext>
            </a:extLst>
          </p:cNvPr>
          <p:cNvSpPr txBox="1"/>
          <p:nvPr/>
        </p:nvSpPr>
        <p:spPr>
          <a:xfrm>
            <a:off x="3071812" y="6328360"/>
            <a:ext cx="3000375" cy="338554"/>
          </a:xfrm>
          <a:prstGeom prst="rect">
            <a:avLst/>
          </a:prstGeom>
          <a:noFill/>
        </p:spPr>
        <p:txBody>
          <a:bodyPr wrap="square" rtlCol="0">
            <a:spAutoFit/>
          </a:bodyPr>
          <a:lstStyle/>
          <a:p>
            <a:r>
              <a:rPr lang="tr-TR" sz="1600" i="0" u="none">
                <a:solidFill>
                  <a:schemeClr val="tx1"/>
                </a:solidFill>
              </a:rPr>
              <a:t>Figure 1: Doppler Effect</a:t>
            </a:r>
          </a:p>
        </p:txBody>
      </p:sp>
    </p:spTree>
    <p:extLst>
      <p:ext uri="{BB962C8B-B14F-4D97-AF65-F5344CB8AC3E}">
        <p14:creationId xmlns:p14="http://schemas.microsoft.com/office/powerpoint/2010/main" val="1969929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C27A450F-899B-4AC2-996D-0176743A66C2}"/>
              </a:ext>
            </a:extLst>
          </p:cNvPr>
          <p:cNvSpPr>
            <a:spLocks noGrp="1" noChangeArrowheads="1"/>
          </p:cNvSpPr>
          <p:nvPr>
            <p:ph type="title"/>
          </p:nvPr>
        </p:nvSpPr>
        <p:spPr/>
        <p:txBody>
          <a:bodyPr/>
          <a:lstStyle/>
          <a:p>
            <a:r>
              <a:rPr lang="tr-TR" altLang="tr-TR"/>
              <a:t>Results</a:t>
            </a:r>
          </a:p>
        </p:txBody>
      </p:sp>
      <p:sp>
        <p:nvSpPr>
          <p:cNvPr id="24579" name="Content Placeholder 2">
            <a:extLst>
              <a:ext uri="{FF2B5EF4-FFF2-40B4-BE49-F238E27FC236}">
                <a16:creationId xmlns:a16="http://schemas.microsoft.com/office/drawing/2014/main" id="{26926806-1404-4A60-AF02-32F31A1C846A}"/>
              </a:ext>
            </a:extLst>
          </p:cNvPr>
          <p:cNvSpPr>
            <a:spLocks noGrp="1" noChangeArrowheads="1"/>
          </p:cNvSpPr>
          <p:nvPr>
            <p:ph idx="1"/>
          </p:nvPr>
        </p:nvSpPr>
        <p:spPr/>
        <p:txBody>
          <a:bodyPr/>
          <a:lstStyle/>
          <a:p>
            <a:r>
              <a:rPr lang="tr-TR" altLang="tr-TR" err="1"/>
              <a:t>Measurements</a:t>
            </a:r>
            <a:endParaRPr lang="tr-TR" altLang="tr-TR"/>
          </a:p>
          <a:p>
            <a:r>
              <a:rPr lang="tr-TR" altLang="tr-TR" err="1"/>
              <a:t>Comparisons</a:t>
            </a:r>
            <a:endParaRPr lang="tr-TR" altLang="tr-TR"/>
          </a:p>
          <a:p>
            <a:endParaRPr lang="tr-TR" altLang="tr-TR"/>
          </a:p>
          <a:p>
            <a:endParaRPr lang="tr-TR"/>
          </a:p>
          <a:p>
            <a:r>
              <a:rPr lang="tr-TR"/>
              <a:t>Radar Cross </a:t>
            </a:r>
            <a:r>
              <a:rPr lang="tr-TR" err="1"/>
              <a:t>Section</a:t>
            </a:r>
            <a:r>
              <a:rPr lang="tr-TR"/>
              <a:t> </a:t>
            </a:r>
          </a:p>
          <a:p>
            <a:endParaRPr lang="tr-TR" altLang="tr-TR"/>
          </a:p>
          <a:p>
            <a:endParaRPr lang="tr-TR" altLang="tr-TR"/>
          </a:p>
          <a:p>
            <a:endParaRPr lang="tr-TR" altLang="tr-TR"/>
          </a:p>
        </p:txBody>
      </p:sp>
      <p:pic>
        <p:nvPicPr>
          <p:cNvPr id="4" name="Picture 3">
            <a:extLst>
              <a:ext uri="{FF2B5EF4-FFF2-40B4-BE49-F238E27FC236}">
                <a16:creationId xmlns:a16="http://schemas.microsoft.com/office/drawing/2014/main" id="{8B77EA73-0D33-6589-5C99-355C572448D1}"/>
              </a:ext>
            </a:extLst>
          </p:cNvPr>
          <p:cNvPicPr>
            <a:picLocks noChangeAspect="1"/>
          </p:cNvPicPr>
          <p:nvPr/>
        </p:nvPicPr>
        <p:blipFill rotWithShape="1">
          <a:blip r:embed="rId3"/>
          <a:srcRect l="23839" t="7798" r="25132" b="2361"/>
          <a:stretch/>
        </p:blipFill>
        <p:spPr>
          <a:xfrm>
            <a:off x="4680857" y="2284903"/>
            <a:ext cx="3648959" cy="3613552"/>
          </a:xfrm>
          <a:prstGeom prst="rect">
            <a:avLst/>
          </a:prstGeom>
        </p:spPr>
      </p:pic>
      <p:sp>
        <p:nvSpPr>
          <p:cNvPr id="5" name="TextBox 4">
            <a:extLst>
              <a:ext uri="{FF2B5EF4-FFF2-40B4-BE49-F238E27FC236}">
                <a16:creationId xmlns:a16="http://schemas.microsoft.com/office/drawing/2014/main" id="{6756D303-BF2C-F3DF-2EF6-19666DE1AF27}"/>
              </a:ext>
            </a:extLst>
          </p:cNvPr>
          <p:cNvSpPr txBox="1"/>
          <p:nvPr/>
        </p:nvSpPr>
        <p:spPr>
          <a:xfrm>
            <a:off x="5249891" y="5898455"/>
            <a:ext cx="3350476" cy="338554"/>
          </a:xfrm>
          <a:prstGeom prst="rect">
            <a:avLst/>
          </a:prstGeom>
          <a:noFill/>
        </p:spPr>
        <p:txBody>
          <a:bodyPr wrap="square" rtlCol="0">
            <a:spAutoFit/>
          </a:bodyPr>
          <a:lstStyle/>
          <a:p>
            <a:r>
              <a:rPr lang="tr-TR" sz="1600" i="0" u="none">
                <a:solidFill>
                  <a:schemeClr val="tx1"/>
                </a:solidFill>
              </a:rPr>
              <a:t>Figure 25: Reflective Plate</a:t>
            </a:r>
          </a:p>
        </p:txBody>
      </p:sp>
      <p:pic>
        <p:nvPicPr>
          <p:cNvPr id="6" name="Picture 5">
            <a:extLst>
              <a:ext uri="{FF2B5EF4-FFF2-40B4-BE49-F238E27FC236}">
                <a16:creationId xmlns:a16="http://schemas.microsoft.com/office/drawing/2014/main" id="{7C4A1847-493E-6239-C745-3C8EFDB3F3C4}"/>
              </a:ext>
            </a:extLst>
          </p:cNvPr>
          <p:cNvPicPr>
            <a:picLocks noChangeAspect="1"/>
          </p:cNvPicPr>
          <p:nvPr/>
        </p:nvPicPr>
        <p:blipFill>
          <a:blip r:embed="rId4"/>
          <a:stretch>
            <a:fillRect/>
          </a:stretch>
        </p:blipFill>
        <p:spPr>
          <a:xfrm>
            <a:off x="498521" y="3562216"/>
            <a:ext cx="3240379" cy="169935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E51E-D798-C58F-1F7C-6C8E6DFBC58A}"/>
              </a:ext>
            </a:extLst>
          </p:cNvPr>
          <p:cNvSpPr>
            <a:spLocks noGrp="1"/>
          </p:cNvSpPr>
          <p:nvPr>
            <p:ph type="title"/>
          </p:nvPr>
        </p:nvSpPr>
        <p:spPr/>
        <p:txBody>
          <a:bodyPr/>
          <a:lstStyle/>
          <a:p>
            <a:r>
              <a:rPr lang="tr-TR" err="1"/>
              <a:t>System</a:t>
            </a:r>
            <a:r>
              <a:rPr lang="tr-TR"/>
              <a:t> </a:t>
            </a:r>
            <a:r>
              <a:rPr lang="tr-TR" err="1"/>
              <a:t>Power</a:t>
            </a:r>
            <a:r>
              <a:rPr lang="tr-TR"/>
              <a:t> </a:t>
            </a:r>
            <a:r>
              <a:rPr lang="tr-TR" err="1"/>
              <a:t>Outputs</a:t>
            </a:r>
            <a:endParaRPr lang="en-US"/>
          </a:p>
        </p:txBody>
      </p:sp>
      <p:sp>
        <p:nvSpPr>
          <p:cNvPr id="3" name="Content Placeholder 2">
            <a:extLst>
              <a:ext uri="{FF2B5EF4-FFF2-40B4-BE49-F238E27FC236}">
                <a16:creationId xmlns:a16="http://schemas.microsoft.com/office/drawing/2014/main" id="{6AD0FDDA-EB35-04C2-1E14-44E10E698AB6}"/>
              </a:ext>
            </a:extLst>
          </p:cNvPr>
          <p:cNvSpPr>
            <a:spLocks noGrp="1"/>
          </p:cNvSpPr>
          <p:nvPr>
            <p:ph sz="half" idx="1"/>
          </p:nvPr>
        </p:nvSpPr>
        <p:spPr>
          <a:xfrm>
            <a:off x="307975" y="1295400"/>
            <a:ext cx="4208463" cy="3473370"/>
          </a:xfrm>
        </p:spPr>
        <p:txBody>
          <a:bodyPr/>
          <a:lstStyle/>
          <a:p>
            <a:r>
              <a:rPr lang="tr-TR"/>
              <a:t>5.8Ghz</a:t>
            </a:r>
          </a:p>
          <a:p>
            <a:pPr lvl="1"/>
            <a:r>
              <a:rPr lang="tr-TR" err="1"/>
              <a:t>Array</a:t>
            </a:r>
            <a:r>
              <a:rPr lang="tr-TR"/>
              <a:t> </a:t>
            </a:r>
            <a:r>
              <a:rPr lang="tr-TR" err="1"/>
              <a:t>Antenna</a:t>
            </a:r>
            <a:r>
              <a:rPr lang="tr-TR"/>
              <a:t> </a:t>
            </a:r>
            <a:r>
              <a:rPr lang="tr-TR" err="1"/>
              <a:t>Gain</a:t>
            </a:r>
            <a:r>
              <a:rPr lang="tr-TR"/>
              <a:t>: 8.5dBi</a:t>
            </a:r>
          </a:p>
          <a:p>
            <a:pPr lvl="1"/>
            <a:r>
              <a:rPr lang="tr-TR" err="1"/>
              <a:t>Power</a:t>
            </a:r>
            <a:r>
              <a:rPr lang="tr-TR"/>
              <a:t>:</a:t>
            </a:r>
            <a:br>
              <a:rPr lang="tr-TR"/>
            </a:br>
            <a:r>
              <a:rPr lang="tr-TR" err="1"/>
              <a:t>Expected</a:t>
            </a:r>
            <a:r>
              <a:rPr lang="tr-TR"/>
              <a:t>: 23dBm</a:t>
            </a:r>
            <a:br>
              <a:rPr lang="tr-TR"/>
            </a:br>
            <a:r>
              <a:rPr lang="tr-TR"/>
              <a:t>Real: 12dBm </a:t>
            </a:r>
          </a:p>
          <a:p>
            <a:pPr lvl="1"/>
            <a:r>
              <a:rPr lang="tr-TR"/>
              <a:t>Vivaldi </a:t>
            </a:r>
            <a:r>
              <a:rPr lang="tr-TR" err="1"/>
              <a:t>Gain</a:t>
            </a:r>
            <a:r>
              <a:rPr lang="tr-TR"/>
              <a:t>:</a:t>
            </a:r>
            <a:br>
              <a:rPr lang="tr-TR"/>
            </a:br>
            <a:r>
              <a:rPr lang="tr-TR"/>
              <a:t>7.5dBi</a:t>
            </a:r>
          </a:p>
        </p:txBody>
      </p:sp>
      <p:sp>
        <p:nvSpPr>
          <p:cNvPr id="4" name="Content Placeholder 3">
            <a:extLst>
              <a:ext uri="{FF2B5EF4-FFF2-40B4-BE49-F238E27FC236}">
                <a16:creationId xmlns:a16="http://schemas.microsoft.com/office/drawing/2014/main" id="{C5F7178B-DD54-DF96-C004-7D5E5963C2F7}"/>
              </a:ext>
            </a:extLst>
          </p:cNvPr>
          <p:cNvSpPr>
            <a:spLocks noGrp="1"/>
          </p:cNvSpPr>
          <p:nvPr>
            <p:ph sz="half" idx="2"/>
          </p:nvPr>
        </p:nvSpPr>
        <p:spPr>
          <a:xfrm>
            <a:off x="4668838" y="1295400"/>
            <a:ext cx="4210050" cy="3473370"/>
          </a:xfrm>
        </p:spPr>
        <p:txBody>
          <a:bodyPr/>
          <a:lstStyle/>
          <a:p>
            <a:r>
              <a:rPr lang="tr-TR"/>
              <a:t>2.45GHz</a:t>
            </a:r>
          </a:p>
          <a:p>
            <a:pPr lvl="1"/>
            <a:r>
              <a:rPr lang="tr-TR" err="1"/>
              <a:t>Array</a:t>
            </a:r>
            <a:r>
              <a:rPr lang="tr-TR"/>
              <a:t> </a:t>
            </a:r>
            <a:r>
              <a:rPr lang="tr-TR" err="1"/>
              <a:t>Antenna</a:t>
            </a:r>
            <a:r>
              <a:rPr lang="tr-TR"/>
              <a:t> </a:t>
            </a:r>
            <a:r>
              <a:rPr lang="tr-TR" err="1"/>
              <a:t>Gain</a:t>
            </a:r>
            <a:r>
              <a:rPr lang="tr-TR"/>
              <a:t>:</a:t>
            </a:r>
            <a:br>
              <a:rPr lang="tr-TR"/>
            </a:br>
            <a:r>
              <a:rPr lang="tr-TR"/>
              <a:t>7.5dBi</a:t>
            </a:r>
          </a:p>
          <a:p>
            <a:pPr lvl="1"/>
            <a:r>
              <a:rPr lang="tr-TR" err="1"/>
              <a:t>Power</a:t>
            </a:r>
            <a:r>
              <a:rPr lang="tr-TR"/>
              <a:t>:</a:t>
            </a:r>
            <a:br>
              <a:rPr lang="tr-TR"/>
            </a:br>
            <a:r>
              <a:rPr lang="tr-TR" err="1"/>
              <a:t>Expected</a:t>
            </a:r>
            <a:r>
              <a:rPr lang="tr-TR"/>
              <a:t>: 18dBm</a:t>
            </a:r>
            <a:br>
              <a:rPr lang="tr-TR"/>
            </a:br>
            <a:r>
              <a:rPr lang="tr-TR"/>
              <a:t>Real: 13dBm</a:t>
            </a:r>
          </a:p>
          <a:p>
            <a:pPr lvl="1"/>
            <a:r>
              <a:rPr lang="tr-TR"/>
              <a:t>Vivaldi </a:t>
            </a:r>
            <a:r>
              <a:rPr lang="tr-TR" err="1"/>
              <a:t>Gain</a:t>
            </a:r>
            <a:r>
              <a:rPr lang="tr-TR"/>
              <a:t>:</a:t>
            </a:r>
            <a:br>
              <a:rPr lang="tr-TR"/>
            </a:br>
            <a:r>
              <a:rPr lang="tr-TR"/>
              <a:t>6.5dBi</a:t>
            </a:r>
          </a:p>
        </p:txBody>
      </p:sp>
    </p:spTree>
    <p:extLst>
      <p:ext uri="{BB962C8B-B14F-4D97-AF65-F5344CB8AC3E}">
        <p14:creationId xmlns:p14="http://schemas.microsoft.com/office/powerpoint/2010/main" val="2771368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BDE91-4FEC-E4E1-D76B-1C0E8C9D43D3}"/>
              </a:ext>
            </a:extLst>
          </p:cNvPr>
          <p:cNvPicPr>
            <a:picLocks noChangeAspect="1"/>
          </p:cNvPicPr>
          <p:nvPr/>
        </p:nvPicPr>
        <p:blipFill rotWithShape="1">
          <a:blip r:embed="rId3"/>
          <a:srcRect t="15086" r="1025"/>
          <a:stretch/>
        </p:blipFill>
        <p:spPr>
          <a:xfrm>
            <a:off x="4449662" y="1112316"/>
            <a:ext cx="3183038" cy="811152"/>
          </a:xfrm>
          <a:prstGeom prst="rect">
            <a:avLst/>
          </a:prstGeom>
        </p:spPr>
      </p:pic>
      <p:sp>
        <p:nvSpPr>
          <p:cNvPr id="2" name="Title 1">
            <a:extLst>
              <a:ext uri="{FF2B5EF4-FFF2-40B4-BE49-F238E27FC236}">
                <a16:creationId xmlns:a16="http://schemas.microsoft.com/office/drawing/2014/main" id="{95F42D70-0E94-4CB1-79D8-1A1719FB1906}"/>
              </a:ext>
            </a:extLst>
          </p:cNvPr>
          <p:cNvSpPr>
            <a:spLocks noGrp="1"/>
          </p:cNvSpPr>
          <p:nvPr>
            <p:ph type="title"/>
          </p:nvPr>
        </p:nvSpPr>
        <p:spPr/>
        <p:txBody>
          <a:bodyPr/>
          <a:lstStyle/>
          <a:p>
            <a:r>
              <a:rPr lang="tr-TR"/>
              <a:t>Radar </a:t>
            </a:r>
            <a:r>
              <a:rPr lang="tr-TR" err="1"/>
              <a:t>Range</a:t>
            </a:r>
            <a:endParaRPr lang="en-US"/>
          </a:p>
        </p:txBody>
      </p:sp>
      <p:sp>
        <p:nvSpPr>
          <p:cNvPr id="3" name="Content Placeholder 2">
            <a:extLst>
              <a:ext uri="{FF2B5EF4-FFF2-40B4-BE49-F238E27FC236}">
                <a16:creationId xmlns:a16="http://schemas.microsoft.com/office/drawing/2014/main" id="{54D0D4B2-B09F-74D9-C612-265EEAFCD308}"/>
              </a:ext>
            </a:extLst>
          </p:cNvPr>
          <p:cNvSpPr>
            <a:spLocks noGrp="1"/>
          </p:cNvSpPr>
          <p:nvPr>
            <p:ph idx="1"/>
          </p:nvPr>
        </p:nvSpPr>
        <p:spPr>
          <a:xfrm>
            <a:off x="274638" y="1231900"/>
            <a:ext cx="8570912" cy="3695700"/>
          </a:xfrm>
        </p:spPr>
        <p:txBody>
          <a:bodyPr/>
          <a:lstStyle/>
          <a:p>
            <a:r>
              <a:rPr lang="tr-TR"/>
              <a:t>Radar Range Equation</a:t>
            </a:r>
          </a:p>
          <a:p>
            <a:endParaRPr lang="tr-TR"/>
          </a:p>
          <a:p>
            <a:endParaRPr lang="tr-TR"/>
          </a:p>
          <a:p>
            <a:pPr marL="0" indent="0">
              <a:buNone/>
            </a:pPr>
            <a:endParaRPr lang="tr-TR"/>
          </a:p>
          <a:p>
            <a:endParaRPr lang="tr-TR"/>
          </a:p>
          <a:p>
            <a:endParaRPr lang="tr-TR"/>
          </a:p>
          <a:p>
            <a:endParaRPr lang="tr-TR"/>
          </a:p>
          <a:p>
            <a:endParaRPr lang="tr-TR"/>
          </a:p>
          <a:p>
            <a:pPr marL="0" indent="0">
              <a:buNone/>
            </a:pPr>
            <a:endParaRPr lang="tr-TR"/>
          </a:p>
        </p:txBody>
      </p:sp>
      <p:pic>
        <p:nvPicPr>
          <p:cNvPr id="7" name="Picture 6">
            <a:extLst>
              <a:ext uri="{FF2B5EF4-FFF2-40B4-BE49-F238E27FC236}">
                <a16:creationId xmlns:a16="http://schemas.microsoft.com/office/drawing/2014/main" id="{52FEBEB8-B2C2-5460-EE00-A59F654F8FB5}"/>
              </a:ext>
            </a:extLst>
          </p:cNvPr>
          <p:cNvPicPr>
            <a:picLocks noChangeAspect="1"/>
          </p:cNvPicPr>
          <p:nvPr/>
        </p:nvPicPr>
        <p:blipFill>
          <a:blip r:embed="rId4"/>
          <a:stretch>
            <a:fillRect/>
          </a:stretch>
        </p:blipFill>
        <p:spPr>
          <a:xfrm>
            <a:off x="4572000" y="1929955"/>
            <a:ext cx="4087480" cy="3070205"/>
          </a:xfrm>
          <a:prstGeom prst="rect">
            <a:avLst/>
          </a:prstGeom>
        </p:spPr>
      </p:pic>
      <p:pic>
        <p:nvPicPr>
          <p:cNvPr id="9" name="Picture 8">
            <a:extLst>
              <a:ext uri="{FF2B5EF4-FFF2-40B4-BE49-F238E27FC236}">
                <a16:creationId xmlns:a16="http://schemas.microsoft.com/office/drawing/2014/main" id="{9D6AA767-551F-DEDB-0440-51F9BA6A9D58}"/>
              </a:ext>
            </a:extLst>
          </p:cNvPr>
          <p:cNvPicPr>
            <a:picLocks noChangeAspect="1"/>
          </p:cNvPicPr>
          <p:nvPr/>
        </p:nvPicPr>
        <p:blipFill>
          <a:blip r:embed="rId5"/>
          <a:stretch>
            <a:fillRect/>
          </a:stretch>
        </p:blipFill>
        <p:spPr>
          <a:xfrm>
            <a:off x="472614" y="1929955"/>
            <a:ext cx="4087480" cy="3079440"/>
          </a:xfrm>
          <a:prstGeom prst="rect">
            <a:avLst/>
          </a:prstGeom>
        </p:spPr>
      </p:pic>
      <p:sp>
        <p:nvSpPr>
          <p:cNvPr id="8" name="TextBox 7">
            <a:extLst>
              <a:ext uri="{FF2B5EF4-FFF2-40B4-BE49-F238E27FC236}">
                <a16:creationId xmlns:a16="http://schemas.microsoft.com/office/drawing/2014/main" id="{BEB5454B-352D-6118-E735-120B69289A4F}"/>
              </a:ext>
            </a:extLst>
          </p:cNvPr>
          <p:cNvSpPr txBox="1"/>
          <p:nvPr/>
        </p:nvSpPr>
        <p:spPr>
          <a:xfrm>
            <a:off x="2130956" y="4970933"/>
            <a:ext cx="4858276" cy="338554"/>
          </a:xfrm>
          <a:prstGeom prst="rect">
            <a:avLst/>
          </a:prstGeom>
          <a:noFill/>
        </p:spPr>
        <p:txBody>
          <a:bodyPr wrap="square" rtlCol="0">
            <a:spAutoFit/>
          </a:bodyPr>
          <a:lstStyle/>
          <a:p>
            <a:r>
              <a:rPr lang="tr-TR" sz="1600" i="0" u="none">
                <a:solidFill>
                  <a:schemeClr val="tx1"/>
                </a:solidFill>
              </a:rPr>
              <a:t>Figure 26: Using Reflective Plate at Different Distances</a:t>
            </a:r>
          </a:p>
        </p:txBody>
      </p:sp>
      <p:sp>
        <p:nvSpPr>
          <p:cNvPr id="11" name="TextBox 10">
            <a:extLst>
              <a:ext uri="{FF2B5EF4-FFF2-40B4-BE49-F238E27FC236}">
                <a16:creationId xmlns:a16="http://schemas.microsoft.com/office/drawing/2014/main" id="{1D1BBCC6-4502-55B8-8C23-7777EDC52EEE}"/>
              </a:ext>
            </a:extLst>
          </p:cNvPr>
          <p:cNvSpPr txBox="1"/>
          <p:nvPr/>
        </p:nvSpPr>
        <p:spPr>
          <a:xfrm>
            <a:off x="2209800" y="5429071"/>
            <a:ext cx="4724400" cy="1200329"/>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20000"/>
              </a:spcBef>
              <a:spcAft>
                <a:spcPct val="0"/>
              </a:spcAft>
              <a:buClrTx/>
              <a:buSzPct val="90000"/>
              <a:buFont typeface="Wingdings 2" pitchFamily="18" charset="2"/>
              <a:buChar char="©"/>
              <a:tabLst/>
              <a:defRPr/>
            </a:pPr>
            <a:r>
              <a:rPr kumimoji="1" lang="tr-TR" sz="2400" b="0" i="0" u="none" strike="noStrike" kern="0" cap="none" spc="0" normalizeH="0" baseline="0" noProof="0" err="1">
                <a:ln>
                  <a:noFill/>
                </a:ln>
                <a:solidFill>
                  <a:srgbClr val="000000"/>
                </a:solidFill>
                <a:effectLst/>
                <a:uLnTx/>
                <a:uFillTx/>
                <a:latin typeface="Times New Roman" pitchFamily="18" charset="0"/>
                <a:ea typeface="+mn-ea"/>
                <a:cs typeface="Times New Roman" pitchFamily="18" charset="0"/>
              </a:rPr>
              <a:t>Max</a:t>
            </a:r>
            <a:r>
              <a:rPr kumimoji="1" lang="tr-TR" sz="2400" b="0" i="0" u="none" strike="noStrike" kern="0" cap="none" spc="0" normalizeH="0" baseline="0" noProof="0">
                <a:ln>
                  <a:noFill/>
                </a:ln>
                <a:solidFill>
                  <a:srgbClr val="000000"/>
                </a:solidFill>
                <a:effectLst/>
                <a:uLnTx/>
                <a:uFillTx/>
                <a:latin typeface="Times New Roman" pitchFamily="18" charset="0"/>
                <a:ea typeface="+mn-ea"/>
                <a:cs typeface="Times New Roman" pitchFamily="18" charset="0"/>
              </a:rPr>
              <a:t> Radar </a:t>
            </a:r>
            <a:r>
              <a:rPr kumimoji="1" lang="tr-TR" sz="2400" b="0" i="0" u="none" strike="noStrike" kern="0" cap="none" spc="0" normalizeH="0" baseline="0" noProof="0" err="1">
                <a:ln>
                  <a:noFill/>
                </a:ln>
                <a:solidFill>
                  <a:srgbClr val="000000"/>
                </a:solidFill>
                <a:effectLst/>
                <a:uLnTx/>
                <a:uFillTx/>
                <a:latin typeface="Times New Roman" pitchFamily="18" charset="0"/>
                <a:ea typeface="+mn-ea"/>
                <a:cs typeface="Times New Roman" pitchFamily="18" charset="0"/>
              </a:rPr>
              <a:t>Range</a:t>
            </a:r>
            <a:r>
              <a:rPr kumimoji="1" lang="tr-TR" sz="2400" b="0" i="0" u="none" strike="noStrike" kern="0" cap="none" spc="0" normalizeH="0" baseline="0" noProof="0">
                <a:ln>
                  <a:noFill/>
                </a:ln>
                <a:solidFill>
                  <a:srgbClr val="000000"/>
                </a:solidFill>
                <a:effectLst/>
                <a:uLnTx/>
                <a:uFillTx/>
                <a:latin typeface="Times New Roman" pitchFamily="18" charset="0"/>
                <a:ea typeface="+mn-ea"/>
                <a:cs typeface="Times New Roman" pitchFamily="18" charset="0"/>
              </a:rPr>
              <a:t> </a:t>
            </a:r>
            <a:r>
              <a:rPr kumimoji="1" lang="tr-TR" sz="2400" b="0" i="0" u="none" strike="noStrike" kern="0" cap="none" spc="0" normalizeH="0" baseline="0" noProof="0" err="1">
                <a:ln>
                  <a:noFill/>
                </a:ln>
                <a:solidFill>
                  <a:srgbClr val="000000"/>
                </a:solidFill>
                <a:effectLst/>
                <a:uLnTx/>
                <a:uFillTx/>
                <a:latin typeface="Times New Roman" pitchFamily="18" charset="0"/>
                <a:ea typeface="+mn-ea"/>
                <a:cs typeface="Times New Roman" pitchFamily="18" charset="0"/>
              </a:rPr>
              <a:t>for</a:t>
            </a:r>
            <a:r>
              <a:rPr kumimoji="1" lang="tr-TR" sz="2400" b="0" i="0" u="none" strike="noStrike" kern="0" cap="none" spc="0" normalizeH="0" baseline="0" noProof="0">
                <a:ln>
                  <a:noFill/>
                </a:ln>
                <a:solidFill>
                  <a:srgbClr val="000000"/>
                </a:solidFill>
                <a:effectLst/>
                <a:uLnTx/>
                <a:uFillTx/>
                <a:latin typeface="Times New Roman" pitchFamily="18" charset="0"/>
                <a:ea typeface="+mn-ea"/>
                <a:cs typeface="Times New Roman" pitchFamily="18" charset="0"/>
              </a:rPr>
              <a:t> -60dBm:</a:t>
            </a:r>
          </a:p>
          <a:p>
            <a:pPr marL="742950" marR="0" lvl="1" indent="-285750" algn="l" defTabSz="914400" rtl="0" eaLnBrk="0" fontAlgn="base" latinLnBrk="0" hangingPunct="0">
              <a:lnSpc>
                <a:spcPct val="100000"/>
              </a:lnSpc>
              <a:spcBef>
                <a:spcPct val="20000"/>
              </a:spcBef>
              <a:spcAft>
                <a:spcPct val="0"/>
              </a:spcAft>
              <a:buClrTx/>
              <a:buSzPct val="70000"/>
              <a:buFont typeface="Wingdings" panose="05000000000000000000" pitchFamily="2" charset="2"/>
              <a:buChar char="u"/>
              <a:tabLst/>
              <a:defRPr/>
            </a:pPr>
            <a:r>
              <a:rPr kumimoji="1" lang="tr-TR" sz="2000" b="0" i="0" u="none" strike="noStrike" kern="0" cap="none" spc="0" normalizeH="0" baseline="0" noProof="0">
                <a:ln>
                  <a:noFill/>
                </a:ln>
                <a:solidFill>
                  <a:srgbClr val="000000"/>
                </a:solidFill>
                <a:effectLst/>
                <a:uLnTx/>
                <a:uFillTx/>
                <a:latin typeface="Times New Roman" pitchFamily="18" charset="0"/>
                <a:ea typeface="+mn-ea"/>
                <a:cs typeface="Times New Roman" pitchFamily="18" charset="0"/>
              </a:rPr>
              <a:t>2.45GHz: </a:t>
            </a:r>
            <a:r>
              <a:rPr kumimoji="1" lang="tr-TR" sz="2000" i="0" u="none" kern="0">
                <a:solidFill>
                  <a:srgbClr val="000000"/>
                </a:solidFill>
                <a:ea typeface="+mn-ea"/>
                <a:cs typeface="Times New Roman" pitchFamily="18" charset="0"/>
              </a:rPr>
              <a:t>21.49m</a:t>
            </a:r>
            <a:endParaRPr kumimoji="1" lang="tr-TR" sz="2000" b="0" i="0" u="none" strike="noStrike" kern="0" cap="none" spc="0" normalizeH="0" baseline="0" noProof="0">
              <a:ln>
                <a:noFill/>
              </a:ln>
              <a:solidFill>
                <a:srgbClr val="000000"/>
              </a:solidFill>
              <a:effectLst/>
              <a:uLnTx/>
              <a:uFillTx/>
              <a:latin typeface="Times New Roman" pitchFamily="18" charset="0"/>
              <a:ea typeface="+mn-ea"/>
              <a:cs typeface="Times New Roman" pitchFamily="18" charset="0"/>
            </a:endParaRPr>
          </a:p>
          <a:p>
            <a:pPr marL="742950" marR="0" lvl="1" indent="-285750" algn="l" defTabSz="914400" rtl="0" eaLnBrk="0" fontAlgn="base" latinLnBrk="0" hangingPunct="0">
              <a:lnSpc>
                <a:spcPct val="100000"/>
              </a:lnSpc>
              <a:spcBef>
                <a:spcPct val="20000"/>
              </a:spcBef>
              <a:spcAft>
                <a:spcPct val="0"/>
              </a:spcAft>
              <a:buClrTx/>
              <a:buSzPct val="70000"/>
              <a:buFont typeface="Wingdings" panose="05000000000000000000" pitchFamily="2" charset="2"/>
              <a:buChar char="u"/>
              <a:tabLst/>
              <a:defRPr/>
            </a:pPr>
            <a:r>
              <a:rPr kumimoji="1" lang="tr-TR" sz="2000" b="0" i="0" u="none" strike="noStrike" kern="0" cap="none" spc="0" normalizeH="0" baseline="0" noProof="0">
                <a:ln>
                  <a:noFill/>
                </a:ln>
                <a:solidFill>
                  <a:srgbClr val="000000"/>
                </a:solidFill>
                <a:effectLst/>
                <a:uLnTx/>
                <a:uFillTx/>
                <a:latin typeface="Times New Roman" pitchFamily="18" charset="0"/>
                <a:ea typeface="+mn-ea"/>
                <a:cs typeface="Times New Roman" pitchFamily="18" charset="0"/>
              </a:rPr>
              <a:t>5.8GHz: </a:t>
            </a:r>
            <a:r>
              <a:rPr kumimoji="1" lang="tr-TR" sz="2000" i="0" u="none" kern="0">
                <a:solidFill>
                  <a:srgbClr val="000000"/>
                </a:solidFill>
                <a:ea typeface="+mn-ea"/>
                <a:cs typeface="Times New Roman" pitchFamily="18" charset="0"/>
              </a:rPr>
              <a:t>13.24m</a:t>
            </a:r>
            <a:endParaRPr kumimoji="1" lang="tr-TR" sz="2000" b="0" i="0" u="none" strike="noStrike" kern="0" cap="none" spc="0" normalizeH="0" baseline="0" noProof="0">
              <a:ln>
                <a:noFill/>
              </a:ln>
              <a:solidFill>
                <a:srgbClr val="000000"/>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103593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3A5E-F940-5DC5-FF01-7D32A07B69B6}"/>
              </a:ext>
            </a:extLst>
          </p:cNvPr>
          <p:cNvSpPr>
            <a:spLocks noGrp="1"/>
          </p:cNvSpPr>
          <p:nvPr>
            <p:ph type="title"/>
          </p:nvPr>
        </p:nvSpPr>
        <p:spPr/>
        <p:txBody>
          <a:bodyPr/>
          <a:lstStyle/>
          <a:p>
            <a:r>
              <a:rPr lang="tr-TR" err="1"/>
              <a:t>Pendulum</a:t>
            </a:r>
            <a:endParaRPr lang="en-US"/>
          </a:p>
        </p:txBody>
      </p:sp>
      <p:sp>
        <p:nvSpPr>
          <p:cNvPr id="6" name="TextBox 5">
            <a:extLst>
              <a:ext uri="{FF2B5EF4-FFF2-40B4-BE49-F238E27FC236}">
                <a16:creationId xmlns:a16="http://schemas.microsoft.com/office/drawing/2014/main" id="{23813C83-21B4-78B2-6966-68863CBE4BE9}"/>
              </a:ext>
            </a:extLst>
          </p:cNvPr>
          <p:cNvSpPr txBox="1"/>
          <p:nvPr/>
        </p:nvSpPr>
        <p:spPr>
          <a:xfrm>
            <a:off x="2830379" y="6043384"/>
            <a:ext cx="3483239" cy="338554"/>
          </a:xfrm>
          <a:prstGeom prst="rect">
            <a:avLst/>
          </a:prstGeom>
          <a:noFill/>
        </p:spPr>
        <p:txBody>
          <a:bodyPr wrap="square" rtlCol="0">
            <a:spAutoFit/>
          </a:bodyPr>
          <a:lstStyle/>
          <a:p>
            <a:r>
              <a:rPr lang="tr-TR" sz="1600" i="0" u="none">
                <a:solidFill>
                  <a:schemeClr val="tx1"/>
                </a:solidFill>
              </a:rPr>
              <a:t>Figure 27: Pendulum Test Configuration</a:t>
            </a:r>
          </a:p>
        </p:txBody>
      </p:sp>
      <p:pic>
        <p:nvPicPr>
          <p:cNvPr id="4" name="Picture 3">
            <a:extLst>
              <a:ext uri="{FF2B5EF4-FFF2-40B4-BE49-F238E27FC236}">
                <a16:creationId xmlns:a16="http://schemas.microsoft.com/office/drawing/2014/main" id="{7E21317C-78EE-7504-0E0E-2FBA8D26F8E0}"/>
              </a:ext>
            </a:extLst>
          </p:cNvPr>
          <p:cNvPicPr>
            <a:picLocks noChangeAspect="1"/>
          </p:cNvPicPr>
          <p:nvPr/>
        </p:nvPicPr>
        <p:blipFill>
          <a:blip r:embed="rId3"/>
          <a:stretch>
            <a:fillRect/>
          </a:stretch>
        </p:blipFill>
        <p:spPr>
          <a:xfrm>
            <a:off x="534195" y="1295561"/>
            <a:ext cx="8075605" cy="4515035"/>
          </a:xfrm>
          <a:prstGeom prst="rect">
            <a:avLst/>
          </a:prstGeom>
        </p:spPr>
      </p:pic>
    </p:spTree>
    <p:extLst>
      <p:ext uri="{BB962C8B-B14F-4D97-AF65-F5344CB8AC3E}">
        <p14:creationId xmlns:p14="http://schemas.microsoft.com/office/powerpoint/2010/main" val="2110511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54D0-8AD2-0BF3-2ECB-C2379C0530DA}"/>
              </a:ext>
            </a:extLst>
          </p:cNvPr>
          <p:cNvSpPr>
            <a:spLocks noGrp="1"/>
          </p:cNvSpPr>
          <p:nvPr>
            <p:ph type="title"/>
          </p:nvPr>
        </p:nvSpPr>
        <p:spPr/>
        <p:txBody>
          <a:bodyPr/>
          <a:lstStyle/>
          <a:p>
            <a:r>
              <a:rPr lang="tr-TR"/>
              <a:t>Pendulum</a:t>
            </a:r>
            <a:endParaRPr lang="en-US"/>
          </a:p>
        </p:txBody>
      </p:sp>
      <p:pic>
        <p:nvPicPr>
          <p:cNvPr id="5" name="Picture 4">
            <a:extLst>
              <a:ext uri="{FF2B5EF4-FFF2-40B4-BE49-F238E27FC236}">
                <a16:creationId xmlns:a16="http://schemas.microsoft.com/office/drawing/2014/main" id="{9E08BF3E-CBEE-E2C6-F172-2BA63FFF0448}"/>
              </a:ext>
            </a:extLst>
          </p:cNvPr>
          <p:cNvPicPr>
            <a:picLocks noChangeAspect="1"/>
          </p:cNvPicPr>
          <p:nvPr/>
        </p:nvPicPr>
        <p:blipFill rotWithShape="1">
          <a:blip r:embed="rId3"/>
          <a:srcRect r="18661"/>
          <a:stretch/>
        </p:blipFill>
        <p:spPr>
          <a:xfrm>
            <a:off x="4338638" y="1695822"/>
            <a:ext cx="4572000" cy="4215653"/>
          </a:xfrm>
          <a:prstGeom prst="rect">
            <a:avLst/>
          </a:prstGeom>
        </p:spPr>
      </p:pic>
      <p:pic>
        <p:nvPicPr>
          <p:cNvPr id="9" name="Picture 8">
            <a:extLst>
              <a:ext uri="{FF2B5EF4-FFF2-40B4-BE49-F238E27FC236}">
                <a16:creationId xmlns:a16="http://schemas.microsoft.com/office/drawing/2014/main" id="{E5EA0B83-E488-147C-E167-0E43EA8258E0}"/>
              </a:ext>
            </a:extLst>
          </p:cNvPr>
          <p:cNvPicPr>
            <a:picLocks noChangeAspect="1"/>
          </p:cNvPicPr>
          <p:nvPr/>
        </p:nvPicPr>
        <p:blipFill rotWithShape="1">
          <a:blip r:embed="rId4"/>
          <a:srcRect r="18096"/>
          <a:stretch/>
        </p:blipFill>
        <p:spPr>
          <a:xfrm>
            <a:off x="-46038" y="1682748"/>
            <a:ext cx="4618038" cy="4228727"/>
          </a:xfrm>
          <a:prstGeom prst="rect">
            <a:avLst/>
          </a:prstGeom>
        </p:spPr>
      </p:pic>
      <p:sp>
        <p:nvSpPr>
          <p:cNvPr id="10" name="TextBox 9">
            <a:extLst>
              <a:ext uri="{FF2B5EF4-FFF2-40B4-BE49-F238E27FC236}">
                <a16:creationId xmlns:a16="http://schemas.microsoft.com/office/drawing/2014/main" id="{E18CAA40-2B28-236F-877B-868B028AB774}"/>
              </a:ext>
            </a:extLst>
          </p:cNvPr>
          <p:cNvSpPr txBox="1"/>
          <p:nvPr/>
        </p:nvSpPr>
        <p:spPr>
          <a:xfrm>
            <a:off x="2830380" y="5924549"/>
            <a:ext cx="3483239" cy="338554"/>
          </a:xfrm>
          <a:prstGeom prst="rect">
            <a:avLst/>
          </a:prstGeom>
          <a:noFill/>
        </p:spPr>
        <p:txBody>
          <a:bodyPr wrap="square" rtlCol="0">
            <a:spAutoFit/>
          </a:bodyPr>
          <a:lstStyle/>
          <a:p>
            <a:r>
              <a:rPr lang="tr-TR" sz="1600" i="0" u="none">
                <a:solidFill>
                  <a:schemeClr val="tx1"/>
                </a:solidFill>
              </a:rPr>
              <a:t>Figure 28: Pendulum Test Results</a:t>
            </a:r>
          </a:p>
        </p:txBody>
      </p:sp>
      <p:sp>
        <p:nvSpPr>
          <p:cNvPr id="11" name="TextBox 10">
            <a:extLst>
              <a:ext uri="{FF2B5EF4-FFF2-40B4-BE49-F238E27FC236}">
                <a16:creationId xmlns:a16="http://schemas.microsoft.com/office/drawing/2014/main" id="{7EA18E5D-BA9B-C6C2-2D74-B7E1C47BACD9}"/>
              </a:ext>
            </a:extLst>
          </p:cNvPr>
          <p:cNvSpPr txBox="1"/>
          <p:nvPr/>
        </p:nvSpPr>
        <p:spPr>
          <a:xfrm>
            <a:off x="2069204" y="1493697"/>
            <a:ext cx="5261238" cy="461665"/>
          </a:xfrm>
          <a:prstGeom prst="rect">
            <a:avLst/>
          </a:prstGeom>
          <a:noFill/>
        </p:spPr>
        <p:txBody>
          <a:bodyPr wrap="square" rtlCol="0">
            <a:spAutoFit/>
          </a:bodyPr>
          <a:lstStyle/>
          <a:p>
            <a:r>
              <a:rPr lang="tr-TR" sz="2400" i="0" u="none">
                <a:solidFill>
                  <a:schemeClr val="tx1"/>
                </a:solidFill>
              </a:rPr>
              <a:t>2.45					5.8</a:t>
            </a:r>
          </a:p>
        </p:txBody>
      </p:sp>
    </p:spTree>
    <p:extLst>
      <p:ext uri="{BB962C8B-B14F-4D97-AF65-F5344CB8AC3E}">
        <p14:creationId xmlns:p14="http://schemas.microsoft.com/office/powerpoint/2010/main" val="3092295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1DF39-F82C-29E5-A326-62C8ACA88FDF}"/>
              </a:ext>
            </a:extLst>
          </p:cNvPr>
          <p:cNvSpPr>
            <a:spLocks noGrp="1"/>
          </p:cNvSpPr>
          <p:nvPr>
            <p:ph type="title"/>
          </p:nvPr>
        </p:nvSpPr>
        <p:spPr/>
        <p:txBody>
          <a:bodyPr/>
          <a:lstStyle/>
          <a:p>
            <a:r>
              <a:rPr lang="tr-TR" err="1"/>
              <a:t>Running</a:t>
            </a:r>
            <a:endParaRPr lang="en-US"/>
          </a:p>
        </p:txBody>
      </p:sp>
      <p:pic>
        <p:nvPicPr>
          <p:cNvPr id="5" name="Picture 4">
            <a:extLst>
              <a:ext uri="{FF2B5EF4-FFF2-40B4-BE49-F238E27FC236}">
                <a16:creationId xmlns:a16="http://schemas.microsoft.com/office/drawing/2014/main" id="{FA1033BB-28F5-3764-230B-C5F535D879C7}"/>
              </a:ext>
            </a:extLst>
          </p:cNvPr>
          <p:cNvPicPr>
            <a:picLocks noChangeAspect="1"/>
          </p:cNvPicPr>
          <p:nvPr/>
        </p:nvPicPr>
        <p:blipFill>
          <a:blip r:embed="rId3"/>
          <a:stretch>
            <a:fillRect/>
          </a:stretch>
        </p:blipFill>
        <p:spPr>
          <a:xfrm>
            <a:off x="388236" y="1378052"/>
            <a:ext cx="8367527" cy="4706734"/>
          </a:xfrm>
          <a:prstGeom prst="rect">
            <a:avLst/>
          </a:prstGeom>
        </p:spPr>
      </p:pic>
      <p:sp>
        <p:nvSpPr>
          <p:cNvPr id="7" name="TextBox 6">
            <a:extLst>
              <a:ext uri="{FF2B5EF4-FFF2-40B4-BE49-F238E27FC236}">
                <a16:creationId xmlns:a16="http://schemas.microsoft.com/office/drawing/2014/main" id="{727F4017-8AB8-2038-41FC-D570864DDC6A}"/>
              </a:ext>
            </a:extLst>
          </p:cNvPr>
          <p:cNvSpPr txBox="1"/>
          <p:nvPr/>
        </p:nvSpPr>
        <p:spPr>
          <a:xfrm>
            <a:off x="2830379" y="6084786"/>
            <a:ext cx="3483239" cy="338554"/>
          </a:xfrm>
          <a:prstGeom prst="rect">
            <a:avLst/>
          </a:prstGeom>
          <a:noFill/>
        </p:spPr>
        <p:txBody>
          <a:bodyPr wrap="square" rtlCol="0">
            <a:spAutoFit/>
          </a:bodyPr>
          <a:lstStyle/>
          <a:p>
            <a:r>
              <a:rPr lang="tr-TR" sz="1600" i="0" u="none">
                <a:solidFill>
                  <a:schemeClr val="tx1"/>
                </a:solidFill>
              </a:rPr>
              <a:t>Figure 29: Running Test Configuration</a:t>
            </a:r>
          </a:p>
        </p:txBody>
      </p:sp>
    </p:spTree>
    <p:extLst>
      <p:ext uri="{BB962C8B-B14F-4D97-AF65-F5344CB8AC3E}">
        <p14:creationId xmlns:p14="http://schemas.microsoft.com/office/powerpoint/2010/main" val="835976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CE0C-CE9F-8AB0-6B04-8A57269BEA18}"/>
              </a:ext>
            </a:extLst>
          </p:cNvPr>
          <p:cNvSpPr>
            <a:spLocks noGrp="1"/>
          </p:cNvSpPr>
          <p:nvPr>
            <p:ph type="title"/>
          </p:nvPr>
        </p:nvSpPr>
        <p:spPr/>
        <p:txBody>
          <a:bodyPr/>
          <a:lstStyle/>
          <a:p>
            <a:r>
              <a:rPr lang="tr-TR"/>
              <a:t>Running</a:t>
            </a:r>
            <a:endParaRPr lang="en-US"/>
          </a:p>
        </p:txBody>
      </p:sp>
      <p:pic>
        <p:nvPicPr>
          <p:cNvPr id="9" name="Content Placeholder 8">
            <a:extLst>
              <a:ext uri="{FF2B5EF4-FFF2-40B4-BE49-F238E27FC236}">
                <a16:creationId xmlns:a16="http://schemas.microsoft.com/office/drawing/2014/main" id="{CD208C21-9939-C993-B944-443BEED98196}"/>
              </a:ext>
            </a:extLst>
          </p:cNvPr>
          <p:cNvPicPr>
            <a:picLocks noGrp="1" noChangeAspect="1"/>
          </p:cNvPicPr>
          <p:nvPr>
            <p:ph idx="1"/>
          </p:nvPr>
        </p:nvPicPr>
        <p:blipFill rotWithShape="1">
          <a:blip r:embed="rId3"/>
          <a:srcRect r="17396"/>
          <a:stretch/>
        </p:blipFill>
        <p:spPr>
          <a:xfrm>
            <a:off x="4241800" y="1762630"/>
            <a:ext cx="4766592" cy="4327802"/>
          </a:xfrm>
        </p:spPr>
      </p:pic>
      <p:pic>
        <p:nvPicPr>
          <p:cNvPr id="11" name="Picture 10">
            <a:extLst>
              <a:ext uri="{FF2B5EF4-FFF2-40B4-BE49-F238E27FC236}">
                <a16:creationId xmlns:a16="http://schemas.microsoft.com/office/drawing/2014/main" id="{CE84E662-B9D6-20FD-6986-4C4FF92B22D4}"/>
              </a:ext>
            </a:extLst>
          </p:cNvPr>
          <p:cNvPicPr>
            <a:picLocks noChangeAspect="1"/>
          </p:cNvPicPr>
          <p:nvPr/>
        </p:nvPicPr>
        <p:blipFill rotWithShape="1">
          <a:blip r:embed="rId4"/>
          <a:srcRect r="17530"/>
          <a:stretch/>
        </p:blipFill>
        <p:spPr>
          <a:xfrm>
            <a:off x="-186864" y="1762630"/>
            <a:ext cx="4758864" cy="4327802"/>
          </a:xfrm>
          <a:prstGeom prst="rect">
            <a:avLst/>
          </a:prstGeom>
        </p:spPr>
      </p:pic>
      <p:sp>
        <p:nvSpPr>
          <p:cNvPr id="12" name="TextBox 11">
            <a:extLst>
              <a:ext uri="{FF2B5EF4-FFF2-40B4-BE49-F238E27FC236}">
                <a16:creationId xmlns:a16="http://schemas.microsoft.com/office/drawing/2014/main" id="{D103A57E-5A90-B92A-ACEB-3E11F892B462}"/>
              </a:ext>
            </a:extLst>
          </p:cNvPr>
          <p:cNvSpPr txBox="1"/>
          <p:nvPr/>
        </p:nvSpPr>
        <p:spPr>
          <a:xfrm>
            <a:off x="3072252" y="6090432"/>
            <a:ext cx="4858276" cy="338554"/>
          </a:xfrm>
          <a:prstGeom prst="rect">
            <a:avLst/>
          </a:prstGeom>
          <a:noFill/>
        </p:spPr>
        <p:txBody>
          <a:bodyPr wrap="square" rtlCol="0">
            <a:spAutoFit/>
          </a:bodyPr>
          <a:lstStyle/>
          <a:p>
            <a:r>
              <a:rPr lang="tr-TR" sz="1600" i="0" u="none">
                <a:solidFill>
                  <a:schemeClr val="tx1"/>
                </a:solidFill>
              </a:rPr>
              <a:t>Figure 30: Running Test Results</a:t>
            </a:r>
          </a:p>
        </p:txBody>
      </p:sp>
      <p:sp>
        <p:nvSpPr>
          <p:cNvPr id="13" name="TextBox 12">
            <a:extLst>
              <a:ext uri="{FF2B5EF4-FFF2-40B4-BE49-F238E27FC236}">
                <a16:creationId xmlns:a16="http://schemas.microsoft.com/office/drawing/2014/main" id="{FB2A5F06-F806-F59E-D338-76972391BD38}"/>
              </a:ext>
            </a:extLst>
          </p:cNvPr>
          <p:cNvSpPr txBox="1"/>
          <p:nvPr/>
        </p:nvSpPr>
        <p:spPr>
          <a:xfrm>
            <a:off x="2120004" y="1531797"/>
            <a:ext cx="5261238" cy="461665"/>
          </a:xfrm>
          <a:prstGeom prst="rect">
            <a:avLst/>
          </a:prstGeom>
          <a:noFill/>
        </p:spPr>
        <p:txBody>
          <a:bodyPr wrap="square" rtlCol="0">
            <a:spAutoFit/>
          </a:bodyPr>
          <a:lstStyle/>
          <a:p>
            <a:r>
              <a:rPr lang="tr-TR" sz="2400" i="0" u="none">
                <a:solidFill>
                  <a:schemeClr val="tx1"/>
                </a:solidFill>
              </a:rPr>
              <a:t>2.45					5.8</a:t>
            </a:r>
          </a:p>
        </p:txBody>
      </p:sp>
    </p:spTree>
    <p:extLst>
      <p:ext uri="{BB962C8B-B14F-4D97-AF65-F5344CB8AC3E}">
        <p14:creationId xmlns:p14="http://schemas.microsoft.com/office/powerpoint/2010/main" val="24097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B68C1-1338-A86F-8B5E-EC878453F3E3}"/>
              </a:ext>
            </a:extLst>
          </p:cNvPr>
          <p:cNvSpPr>
            <a:spLocks noGrp="1"/>
          </p:cNvSpPr>
          <p:nvPr>
            <p:ph type="title"/>
          </p:nvPr>
        </p:nvSpPr>
        <p:spPr/>
        <p:txBody>
          <a:bodyPr/>
          <a:lstStyle/>
          <a:p>
            <a:r>
              <a:rPr lang="tr-TR" err="1"/>
              <a:t>Behind</a:t>
            </a:r>
            <a:r>
              <a:rPr lang="tr-TR"/>
              <a:t> </a:t>
            </a:r>
            <a:r>
              <a:rPr lang="tr-TR" err="1"/>
              <a:t>the</a:t>
            </a:r>
            <a:r>
              <a:rPr lang="tr-TR"/>
              <a:t> </a:t>
            </a:r>
            <a:r>
              <a:rPr lang="tr-TR" err="1"/>
              <a:t>Door</a:t>
            </a:r>
            <a:r>
              <a:rPr lang="tr-TR"/>
              <a:t> (5cm) </a:t>
            </a:r>
            <a:endParaRPr lang="en-US"/>
          </a:p>
        </p:txBody>
      </p:sp>
      <p:pic>
        <p:nvPicPr>
          <p:cNvPr id="5" name="Picture 4">
            <a:extLst>
              <a:ext uri="{FF2B5EF4-FFF2-40B4-BE49-F238E27FC236}">
                <a16:creationId xmlns:a16="http://schemas.microsoft.com/office/drawing/2014/main" id="{E64735AC-7C0A-B7BE-5D1B-434399F3E309}"/>
              </a:ext>
            </a:extLst>
          </p:cNvPr>
          <p:cNvPicPr>
            <a:picLocks noChangeAspect="1"/>
          </p:cNvPicPr>
          <p:nvPr/>
        </p:nvPicPr>
        <p:blipFill rotWithShape="1">
          <a:blip r:embed="rId3"/>
          <a:srcRect t="13471" r="11524" b="19482"/>
          <a:stretch/>
        </p:blipFill>
        <p:spPr>
          <a:xfrm>
            <a:off x="514962" y="1968138"/>
            <a:ext cx="8090263" cy="3448594"/>
          </a:xfrm>
          <a:prstGeom prst="rect">
            <a:avLst/>
          </a:prstGeom>
        </p:spPr>
      </p:pic>
      <p:sp>
        <p:nvSpPr>
          <p:cNvPr id="6" name="TextBox 5">
            <a:extLst>
              <a:ext uri="{FF2B5EF4-FFF2-40B4-BE49-F238E27FC236}">
                <a16:creationId xmlns:a16="http://schemas.microsoft.com/office/drawing/2014/main" id="{39505738-0E40-67C0-7385-5735E1460FF7}"/>
              </a:ext>
            </a:extLst>
          </p:cNvPr>
          <p:cNvSpPr txBox="1"/>
          <p:nvPr/>
        </p:nvSpPr>
        <p:spPr>
          <a:xfrm>
            <a:off x="2533583" y="5551386"/>
            <a:ext cx="4053020" cy="338554"/>
          </a:xfrm>
          <a:prstGeom prst="rect">
            <a:avLst/>
          </a:prstGeom>
          <a:noFill/>
        </p:spPr>
        <p:txBody>
          <a:bodyPr wrap="square" rtlCol="0">
            <a:spAutoFit/>
          </a:bodyPr>
          <a:lstStyle/>
          <a:p>
            <a:r>
              <a:rPr lang="tr-TR" sz="1600" i="0" u="none">
                <a:solidFill>
                  <a:schemeClr val="tx1"/>
                </a:solidFill>
              </a:rPr>
              <a:t>Figure 31: Behind the Door Test Configuration</a:t>
            </a:r>
          </a:p>
        </p:txBody>
      </p:sp>
    </p:spTree>
    <p:extLst>
      <p:ext uri="{BB962C8B-B14F-4D97-AF65-F5344CB8AC3E}">
        <p14:creationId xmlns:p14="http://schemas.microsoft.com/office/powerpoint/2010/main" val="2746722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5C38-9710-AA6C-3855-F2487F66CD13}"/>
              </a:ext>
            </a:extLst>
          </p:cNvPr>
          <p:cNvSpPr>
            <a:spLocks noGrp="1"/>
          </p:cNvSpPr>
          <p:nvPr>
            <p:ph type="title"/>
          </p:nvPr>
        </p:nvSpPr>
        <p:spPr/>
        <p:txBody>
          <a:bodyPr/>
          <a:lstStyle/>
          <a:p>
            <a:r>
              <a:rPr lang="tr-TR"/>
              <a:t>Behind the Door - 2.45</a:t>
            </a:r>
            <a:endParaRPr lang="en-US"/>
          </a:p>
        </p:txBody>
      </p:sp>
      <p:pic>
        <p:nvPicPr>
          <p:cNvPr id="6" name="Content Placeholder 5">
            <a:extLst>
              <a:ext uri="{FF2B5EF4-FFF2-40B4-BE49-F238E27FC236}">
                <a16:creationId xmlns:a16="http://schemas.microsoft.com/office/drawing/2014/main" id="{3D59BFEC-AF4B-CC74-2436-F9DC601BDDE7}"/>
              </a:ext>
            </a:extLst>
          </p:cNvPr>
          <p:cNvPicPr>
            <a:picLocks noGrp="1" noChangeAspect="1"/>
          </p:cNvPicPr>
          <p:nvPr>
            <p:ph idx="1"/>
          </p:nvPr>
        </p:nvPicPr>
        <p:blipFill rotWithShape="1">
          <a:blip r:embed="rId3"/>
          <a:srcRect r="19520"/>
          <a:stretch/>
        </p:blipFill>
        <p:spPr>
          <a:xfrm>
            <a:off x="-85724" y="1883569"/>
            <a:ext cx="4537982" cy="4228956"/>
          </a:xfrm>
        </p:spPr>
      </p:pic>
      <p:pic>
        <p:nvPicPr>
          <p:cNvPr id="9" name="Picture 8">
            <a:extLst>
              <a:ext uri="{FF2B5EF4-FFF2-40B4-BE49-F238E27FC236}">
                <a16:creationId xmlns:a16="http://schemas.microsoft.com/office/drawing/2014/main" id="{40FF1818-99E0-F86C-D1D3-5F2B41216AA7}"/>
              </a:ext>
            </a:extLst>
          </p:cNvPr>
          <p:cNvPicPr>
            <a:picLocks noChangeAspect="1"/>
          </p:cNvPicPr>
          <p:nvPr/>
        </p:nvPicPr>
        <p:blipFill rotWithShape="1">
          <a:blip r:embed="rId4"/>
          <a:srcRect r="19520"/>
          <a:stretch/>
        </p:blipFill>
        <p:spPr>
          <a:xfrm>
            <a:off x="4252912" y="1883569"/>
            <a:ext cx="4537983" cy="4228956"/>
          </a:xfrm>
          <a:prstGeom prst="rect">
            <a:avLst/>
          </a:prstGeom>
        </p:spPr>
      </p:pic>
      <p:sp>
        <p:nvSpPr>
          <p:cNvPr id="10" name="TextBox 9">
            <a:extLst>
              <a:ext uri="{FF2B5EF4-FFF2-40B4-BE49-F238E27FC236}">
                <a16:creationId xmlns:a16="http://schemas.microsoft.com/office/drawing/2014/main" id="{75961B0E-83DD-91D1-3B2A-F87DF1622C4B}"/>
              </a:ext>
            </a:extLst>
          </p:cNvPr>
          <p:cNvSpPr txBox="1"/>
          <p:nvPr/>
        </p:nvSpPr>
        <p:spPr>
          <a:xfrm>
            <a:off x="1110389" y="6112525"/>
            <a:ext cx="6923221" cy="338554"/>
          </a:xfrm>
          <a:prstGeom prst="rect">
            <a:avLst/>
          </a:prstGeom>
          <a:noFill/>
        </p:spPr>
        <p:txBody>
          <a:bodyPr wrap="square" rtlCol="0">
            <a:spAutoFit/>
          </a:bodyPr>
          <a:lstStyle/>
          <a:p>
            <a:r>
              <a:rPr lang="tr-TR" sz="1600" i="0" u="none">
                <a:solidFill>
                  <a:schemeClr val="tx1"/>
                </a:solidFill>
              </a:rPr>
              <a:t>Figure 32: Handrail Test Result, -35db Threshold (left), -45dB Threshold (right)</a:t>
            </a:r>
          </a:p>
        </p:txBody>
      </p:sp>
      <p:cxnSp>
        <p:nvCxnSpPr>
          <p:cNvPr id="4" name="Straight Connector 3">
            <a:extLst>
              <a:ext uri="{FF2B5EF4-FFF2-40B4-BE49-F238E27FC236}">
                <a16:creationId xmlns:a16="http://schemas.microsoft.com/office/drawing/2014/main" id="{69FA3D59-BEA4-BB78-40D8-C532DA4A823E}"/>
              </a:ext>
            </a:extLst>
          </p:cNvPr>
          <p:cNvCxnSpPr/>
          <p:nvPr/>
        </p:nvCxnSpPr>
        <p:spPr bwMode="auto">
          <a:xfrm>
            <a:off x="489857" y="2481943"/>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8C69726-289A-FEB0-DAA9-08D3279EB59F}"/>
              </a:ext>
            </a:extLst>
          </p:cNvPr>
          <p:cNvCxnSpPr/>
          <p:nvPr/>
        </p:nvCxnSpPr>
        <p:spPr bwMode="auto">
          <a:xfrm>
            <a:off x="489857" y="3145971"/>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2577FD1-15F5-54C4-D361-D68A79452204}"/>
              </a:ext>
            </a:extLst>
          </p:cNvPr>
          <p:cNvCxnSpPr/>
          <p:nvPr/>
        </p:nvCxnSpPr>
        <p:spPr bwMode="auto">
          <a:xfrm>
            <a:off x="489857" y="3886199"/>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FA3046E-FFDD-9CA3-C07D-A333739288B6}"/>
              </a:ext>
            </a:extLst>
          </p:cNvPr>
          <p:cNvCxnSpPr/>
          <p:nvPr/>
        </p:nvCxnSpPr>
        <p:spPr bwMode="auto">
          <a:xfrm>
            <a:off x="489857" y="4539343"/>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E959E47-988F-F7E4-A651-A0E3D003E727}"/>
              </a:ext>
            </a:extLst>
          </p:cNvPr>
          <p:cNvCxnSpPr/>
          <p:nvPr/>
        </p:nvCxnSpPr>
        <p:spPr bwMode="auto">
          <a:xfrm>
            <a:off x="489857" y="5236028"/>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CFE061BE-8CFD-888C-66F1-37C6854763FC}"/>
              </a:ext>
            </a:extLst>
          </p:cNvPr>
          <p:cNvSpPr txBox="1"/>
          <p:nvPr/>
        </p:nvSpPr>
        <p:spPr>
          <a:xfrm>
            <a:off x="31077" y="2289798"/>
            <a:ext cx="458780" cy="338554"/>
          </a:xfrm>
          <a:prstGeom prst="rect">
            <a:avLst/>
          </a:prstGeom>
          <a:noFill/>
        </p:spPr>
        <p:txBody>
          <a:bodyPr wrap="none" rtlCol="0">
            <a:spAutoFit/>
          </a:bodyPr>
          <a:lstStyle/>
          <a:p>
            <a:r>
              <a:rPr lang="tr-TR" sz="1600" b="1" i="0" u="none">
                <a:solidFill>
                  <a:srgbClr val="FF0000"/>
                </a:solidFill>
              </a:rPr>
              <a:t>1m</a:t>
            </a:r>
            <a:endParaRPr lang="en-US" sz="1600" b="1" i="0" u="none">
              <a:solidFill>
                <a:srgbClr val="FF0000"/>
              </a:solidFill>
            </a:endParaRPr>
          </a:p>
        </p:txBody>
      </p:sp>
      <p:sp>
        <p:nvSpPr>
          <p:cNvPr id="15" name="TextBox 14">
            <a:extLst>
              <a:ext uri="{FF2B5EF4-FFF2-40B4-BE49-F238E27FC236}">
                <a16:creationId xmlns:a16="http://schemas.microsoft.com/office/drawing/2014/main" id="{B2684446-A5D2-4991-15DA-3D9F05B236BA}"/>
              </a:ext>
            </a:extLst>
          </p:cNvPr>
          <p:cNvSpPr txBox="1"/>
          <p:nvPr/>
        </p:nvSpPr>
        <p:spPr>
          <a:xfrm>
            <a:off x="31077" y="2952076"/>
            <a:ext cx="458780" cy="338554"/>
          </a:xfrm>
          <a:prstGeom prst="rect">
            <a:avLst/>
          </a:prstGeom>
          <a:noFill/>
        </p:spPr>
        <p:txBody>
          <a:bodyPr wrap="none" rtlCol="0">
            <a:spAutoFit/>
          </a:bodyPr>
          <a:lstStyle/>
          <a:p>
            <a:r>
              <a:rPr lang="tr-TR" sz="1600" b="1" i="0" u="none">
                <a:solidFill>
                  <a:srgbClr val="FF0000"/>
                </a:solidFill>
              </a:rPr>
              <a:t>2m</a:t>
            </a:r>
            <a:endParaRPr lang="en-US" sz="1600" b="1" i="0" u="none">
              <a:solidFill>
                <a:srgbClr val="FF0000"/>
              </a:solidFill>
            </a:endParaRPr>
          </a:p>
        </p:txBody>
      </p:sp>
      <p:sp>
        <p:nvSpPr>
          <p:cNvPr id="16" name="TextBox 15">
            <a:extLst>
              <a:ext uri="{FF2B5EF4-FFF2-40B4-BE49-F238E27FC236}">
                <a16:creationId xmlns:a16="http://schemas.microsoft.com/office/drawing/2014/main" id="{996A1729-A770-0A08-163F-49438FE2E270}"/>
              </a:ext>
            </a:extLst>
          </p:cNvPr>
          <p:cNvSpPr txBox="1"/>
          <p:nvPr/>
        </p:nvSpPr>
        <p:spPr>
          <a:xfrm>
            <a:off x="26534" y="4359531"/>
            <a:ext cx="458780" cy="338554"/>
          </a:xfrm>
          <a:prstGeom prst="rect">
            <a:avLst/>
          </a:prstGeom>
          <a:noFill/>
        </p:spPr>
        <p:txBody>
          <a:bodyPr wrap="none" rtlCol="0">
            <a:spAutoFit/>
          </a:bodyPr>
          <a:lstStyle/>
          <a:p>
            <a:r>
              <a:rPr lang="tr-TR" sz="1600" b="1" i="0" u="none">
                <a:solidFill>
                  <a:srgbClr val="FF0000"/>
                </a:solidFill>
              </a:rPr>
              <a:t>4m</a:t>
            </a:r>
            <a:endParaRPr lang="en-US" sz="1600" b="1" i="0" u="none">
              <a:solidFill>
                <a:srgbClr val="FF0000"/>
              </a:solidFill>
            </a:endParaRPr>
          </a:p>
        </p:txBody>
      </p:sp>
      <p:sp>
        <p:nvSpPr>
          <p:cNvPr id="17" name="TextBox 16">
            <a:extLst>
              <a:ext uri="{FF2B5EF4-FFF2-40B4-BE49-F238E27FC236}">
                <a16:creationId xmlns:a16="http://schemas.microsoft.com/office/drawing/2014/main" id="{EE2DB6EB-C1A2-51FB-BAE7-C4E14F292502}"/>
              </a:ext>
            </a:extLst>
          </p:cNvPr>
          <p:cNvSpPr txBox="1"/>
          <p:nvPr/>
        </p:nvSpPr>
        <p:spPr>
          <a:xfrm>
            <a:off x="31077" y="3684463"/>
            <a:ext cx="458780" cy="338554"/>
          </a:xfrm>
          <a:prstGeom prst="rect">
            <a:avLst/>
          </a:prstGeom>
          <a:noFill/>
        </p:spPr>
        <p:txBody>
          <a:bodyPr wrap="none" rtlCol="0">
            <a:spAutoFit/>
          </a:bodyPr>
          <a:lstStyle/>
          <a:p>
            <a:r>
              <a:rPr lang="tr-TR" sz="1600" b="1" i="0" u="none">
                <a:solidFill>
                  <a:srgbClr val="FF0000"/>
                </a:solidFill>
              </a:rPr>
              <a:t>3m</a:t>
            </a:r>
            <a:endParaRPr lang="en-US" sz="1600" b="1" i="0" u="none">
              <a:solidFill>
                <a:srgbClr val="FF0000"/>
              </a:solidFill>
            </a:endParaRPr>
          </a:p>
        </p:txBody>
      </p:sp>
      <p:sp>
        <p:nvSpPr>
          <p:cNvPr id="18" name="TextBox 17">
            <a:extLst>
              <a:ext uri="{FF2B5EF4-FFF2-40B4-BE49-F238E27FC236}">
                <a16:creationId xmlns:a16="http://schemas.microsoft.com/office/drawing/2014/main" id="{D96BC5D9-D615-01D1-0BD9-0FDA286F83EA}"/>
              </a:ext>
            </a:extLst>
          </p:cNvPr>
          <p:cNvSpPr txBox="1"/>
          <p:nvPr/>
        </p:nvSpPr>
        <p:spPr>
          <a:xfrm>
            <a:off x="30287" y="5034599"/>
            <a:ext cx="458780" cy="338554"/>
          </a:xfrm>
          <a:prstGeom prst="rect">
            <a:avLst/>
          </a:prstGeom>
          <a:noFill/>
        </p:spPr>
        <p:txBody>
          <a:bodyPr wrap="none" rtlCol="0">
            <a:spAutoFit/>
          </a:bodyPr>
          <a:lstStyle/>
          <a:p>
            <a:r>
              <a:rPr lang="tr-TR" sz="1600" b="1" i="0" u="none">
                <a:solidFill>
                  <a:srgbClr val="FF0000"/>
                </a:solidFill>
              </a:rPr>
              <a:t>5m</a:t>
            </a:r>
            <a:endParaRPr lang="en-US" sz="1600" b="1" i="0" u="none">
              <a:solidFill>
                <a:srgbClr val="FF0000"/>
              </a:solidFill>
            </a:endParaRPr>
          </a:p>
        </p:txBody>
      </p:sp>
    </p:spTree>
    <p:extLst>
      <p:ext uri="{BB962C8B-B14F-4D97-AF65-F5344CB8AC3E}">
        <p14:creationId xmlns:p14="http://schemas.microsoft.com/office/powerpoint/2010/main" val="499825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5C38-9710-AA6C-3855-F2487F66CD13}"/>
              </a:ext>
            </a:extLst>
          </p:cNvPr>
          <p:cNvSpPr>
            <a:spLocks noGrp="1"/>
          </p:cNvSpPr>
          <p:nvPr>
            <p:ph type="title"/>
          </p:nvPr>
        </p:nvSpPr>
        <p:spPr/>
        <p:txBody>
          <a:bodyPr/>
          <a:lstStyle/>
          <a:p>
            <a:r>
              <a:rPr lang="tr-TR"/>
              <a:t>Behind the Door - 5.8</a:t>
            </a:r>
            <a:endParaRPr lang="en-US"/>
          </a:p>
        </p:txBody>
      </p:sp>
      <p:pic>
        <p:nvPicPr>
          <p:cNvPr id="5" name="Content Placeholder 4">
            <a:extLst>
              <a:ext uri="{FF2B5EF4-FFF2-40B4-BE49-F238E27FC236}">
                <a16:creationId xmlns:a16="http://schemas.microsoft.com/office/drawing/2014/main" id="{DCA93F0D-C5B8-4154-3E04-B3773FAC6B03}"/>
              </a:ext>
            </a:extLst>
          </p:cNvPr>
          <p:cNvPicPr>
            <a:picLocks noGrp="1" noChangeAspect="1"/>
          </p:cNvPicPr>
          <p:nvPr>
            <p:ph idx="1"/>
          </p:nvPr>
        </p:nvPicPr>
        <p:blipFill rotWithShape="1">
          <a:blip r:embed="rId3"/>
          <a:srcRect r="17396"/>
          <a:stretch/>
        </p:blipFill>
        <p:spPr>
          <a:xfrm>
            <a:off x="4352132" y="1781967"/>
            <a:ext cx="4558506" cy="4138871"/>
          </a:xfrm>
        </p:spPr>
      </p:pic>
      <p:pic>
        <p:nvPicPr>
          <p:cNvPr id="7" name="Picture 6">
            <a:extLst>
              <a:ext uri="{FF2B5EF4-FFF2-40B4-BE49-F238E27FC236}">
                <a16:creationId xmlns:a16="http://schemas.microsoft.com/office/drawing/2014/main" id="{C94DBB0B-DAFB-AFF7-AB1A-2C3464F1B44B}"/>
              </a:ext>
            </a:extLst>
          </p:cNvPr>
          <p:cNvPicPr>
            <a:picLocks noChangeAspect="1"/>
          </p:cNvPicPr>
          <p:nvPr/>
        </p:nvPicPr>
        <p:blipFill rotWithShape="1">
          <a:blip r:embed="rId4"/>
          <a:srcRect r="17642"/>
          <a:stretch/>
        </p:blipFill>
        <p:spPr>
          <a:xfrm>
            <a:off x="26988" y="1781967"/>
            <a:ext cx="4545012" cy="4138871"/>
          </a:xfrm>
          <a:prstGeom prst="rect">
            <a:avLst/>
          </a:prstGeom>
        </p:spPr>
      </p:pic>
      <p:sp>
        <p:nvSpPr>
          <p:cNvPr id="9" name="TextBox 8">
            <a:extLst>
              <a:ext uri="{FF2B5EF4-FFF2-40B4-BE49-F238E27FC236}">
                <a16:creationId xmlns:a16="http://schemas.microsoft.com/office/drawing/2014/main" id="{374C4353-B8CB-8ADD-8063-6094B6AEBED6}"/>
              </a:ext>
            </a:extLst>
          </p:cNvPr>
          <p:cNvSpPr txBox="1"/>
          <p:nvPr/>
        </p:nvSpPr>
        <p:spPr>
          <a:xfrm>
            <a:off x="1275489" y="6074425"/>
            <a:ext cx="6923221" cy="338554"/>
          </a:xfrm>
          <a:prstGeom prst="rect">
            <a:avLst/>
          </a:prstGeom>
          <a:noFill/>
        </p:spPr>
        <p:txBody>
          <a:bodyPr wrap="square" rtlCol="0">
            <a:spAutoFit/>
          </a:bodyPr>
          <a:lstStyle/>
          <a:p>
            <a:r>
              <a:rPr lang="tr-TR" sz="1600" i="0" u="none">
                <a:solidFill>
                  <a:schemeClr val="tx1"/>
                </a:solidFill>
              </a:rPr>
              <a:t>Figure 33: Handrail Test Result, -35db Threshold (left), -45dB Threshold (right)</a:t>
            </a:r>
          </a:p>
        </p:txBody>
      </p:sp>
      <p:cxnSp>
        <p:nvCxnSpPr>
          <p:cNvPr id="10" name="Straight Connector 9">
            <a:extLst>
              <a:ext uri="{FF2B5EF4-FFF2-40B4-BE49-F238E27FC236}">
                <a16:creationId xmlns:a16="http://schemas.microsoft.com/office/drawing/2014/main" id="{2C618998-3F82-3C76-87ED-C8D65E9773BE}"/>
              </a:ext>
            </a:extLst>
          </p:cNvPr>
          <p:cNvCxnSpPr/>
          <p:nvPr/>
        </p:nvCxnSpPr>
        <p:spPr bwMode="auto">
          <a:xfrm>
            <a:off x="489857" y="2481943"/>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6E03A1E-E173-7210-22F2-A11138CA8602}"/>
              </a:ext>
            </a:extLst>
          </p:cNvPr>
          <p:cNvCxnSpPr/>
          <p:nvPr/>
        </p:nvCxnSpPr>
        <p:spPr bwMode="auto">
          <a:xfrm>
            <a:off x="489857" y="3145971"/>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B77619D-0E6B-185A-FDDE-3B4407DC3A94}"/>
              </a:ext>
            </a:extLst>
          </p:cNvPr>
          <p:cNvCxnSpPr/>
          <p:nvPr/>
        </p:nvCxnSpPr>
        <p:spPr bwMode="auto">
          <a:xfrm>
            <a:off x="489857" y="3886199"/>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6F92CDF-DAE3-41B9-81B3-4150898421C6}"/>
              </a:ext>
            </a:extLst>
          </p:cNvPr>
          <p:cNvCxnSpPr/>
          <p:nvPr/>
        </p:nvCxnSpPr>
        <p:spPr bwMode="auto">
          <a:xfrm>
            <a:off x="489857" y="4539343"/>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0CA3707-66C7-9980-524F-417729712CF1}"/>
              </a:ext>
            </a:extLst>
          </p:cNvPr>
          <p:cNvCxnSpPr/>
          <p:nvPr/>
        </p:nvCxnSpPr>
        <p:spPr bwMode="auto">
          <a:xfrm>
            <a:off x="489857" y="5236028"/>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4D02ECD-C8DB-442D-EBBA-CCFAC092EA1B}"/>
              </a:ext>
            </a:extLst>
          </p:cNvPr>
          <p:cNvSpPr txBox="1"/>
          <p:nvPr/>
        </p:nvSpPr>
        <p:spPr>
          <a:xfrm>
            <a:off x="31077" y="2289798"/>
            <a:ext cx="458780" cy="338554"/>
          </a:xfrm>
          <a:prstGeom prst="rect">
            <a:avLst/>
          </a:prstGeom>
          <a:noFill/>
        </p:spPr>
        <p:txBody>
          <a:bodyPr wrap="none" rtlCol="0">
            <a:spAutoFit/>
          </a:bodyPr>
          <a:lstStyle/>
          <a:p>
            <a:r>
              <a:rPr lang="tr-TR" sz="1600" b="1" i="0" u="none">
                <a:solidFill>
                  <a:srgbClr val="FF0000"/>
                </a:solidFill>
              </a:rPr>
              <a:t>1m</a:t>
            </a:r>
            <a:endParaRPr lang="en-US" sz="1600" b="1" i="0" u="none">
              <a:solidFill>
                <a:srgbClr val="FF0000"/>
              </a:solidFill>
            </a:endParaRPr>
          </a:p>
        </p:txBody>
      </p:sp>
      <p:sp>
        <p:nvSpPr>
          <p:cNvPr id="16" name="TextBox 15">
            <a:extLst>
              <a:ext uri="{FF2B5EF4-FFF2-40B4-BE49-F238E27FC236}">
                <a16:creationId xmlns:a16="http://schemas.microsoft.com/office/drawing/2014/main" id="{4015C0D8-C217-9AE3-7598-CC2B70E79AFD}"/>
              </a:ext>
            </a:extLst>
          </p:cNvPr>
          <p:cNvSpPr txBox="1"/>
          <p:nvPr/>
        </p:nvSpPr>
        <p:spPr>
          <a:xfrm>
            <a:off x="31077" y="3684463"/>
            <a:ext cx="458780" cy="338554"/>
          </a:xfrm>
          <a:prstGeom prst="rect">
            <a:avLst/>
          </a:prstGeom>
          <a:noFill/>
        </p:spPr>
        <p:txBody>
          <a:bodyPr wrap="none" rtlCol="0">
            <a:spAutoFit/>
          </a:bodyPr>
          <a:lstStyle/>
          <a:p>
            <a:r>
              <a:rPr lang="tr-TR" sz="1600" b="1" i="0" u="none">
                <a:solidFill>
                  <a:srgbClr val="FF0000"/>
                </a:solidFill>
              </a:rPr>
              <a:t>3m</a:t>
            </a:r>
            <a:endParaRPr lang="en-US" sz="1600" b="1" i="0" u="none">
              <a:solidFill>
                <a:srgbClr val="FF0000"/>
              </a:solidFill>
            </a:endParaRPr>
          </a:p>
        </p:txBody>
      </p:sp>
      <p:sp>
        <p:nvSpPr>
          <p:cNvPr id="17" name="TextBox 16">
            <a:extLst>
              <a:ext uri="{FF2B5EF4-FFF2-40B4-BE49-F238E27FC236}">
                <a16:creationId xmlns:a16="http://schemas.microsoft.com/office/drawing/2014/main" id="{9591D330-864D-58E1-F651-035FB44F063F}"/>
              </a:ext>
            </a:extLst>
          </p:cNvPr>
          <p:cNvSpPr txBox="1"/>
          <p:nvPr/>
        </p:nvSpPr>
        <p:spPr>
          <a:xfrm>
            <a:off x="30287" y="5034599"/>
            <a:ext cx="458780" cy="338554"/>
          </a:xfrm>
          <a:prstGeom prst="rect">
            <a:avLst/>
          </a:prstGeom>
          <a:noFill/>
        </p:spPr>
        <p:txBody>
          <a:bodyPr wrap="none" rtlCol="0">
            <a:spAutoFit/>
          </a:bodyPr>
          <a:lstStyle/>
          <a:p>
            <a:r>
              <a:rPr lang="tr-TR" sz="1600" b="1" i="0" u="none">
                <a:solidFill>
                  <a:srgbClr val="FF0000"/>
                </a:solidFill>
              </a:rPr>
              <a:t>5m</a:t>
            </a:r>
            <a:endParaRPr lang="en-US" sz="1600" b="1" i="0" u="none">
              <a:solidFill>
                <a:srgbClr val="FF0000"/>
              </a:solidFill>
            </a:endParaRPr>
          </a:p>
        </p:txBody>
      </p:sp>
      <p:sp>
        <p:nvSpPr>
          <p:cNvPr id="26" name="TextBox 25">
            <a:extLst>
              <a:ext uri="{FF2B5EF4-FFF2-40B4-BE49-F238E27FC236}">
                <a16:creationId xmlns:a16="http://schemas.microsoft.com/office/drawing/2014/main" id="{D7CD1600-57A4-3B39-8341-D836C7D03BB0}"/>
              </a:ext>
            </a:extLst>
          </p:cNvPr>
          <p:cNvSpPr txBox="1"/>
          <p:nvPr/>
        </p:nvSpPr>
        <p:spPr>
          <a:xfrm>
            <a:off x="30287" y="2930059"/>
            <a:ext cx="458780" cy="338554"/>
          </a:xfrm>
          <a:prstGeom prst="rect">
            <a:avLst/>
          </a:prstGeom>
          <a:noFill/>
        </p:spPr>
        <p:txBody>
          <a:bodyPr wrap="none" rtlCol="0">
            <a:spAutoFit/>
          </a:bodyPr>
          <a:lstStyle/>
          <a:p>
            <a:r>
              <a:rPr lang="tr-TR" sz="1600" b="1" i="0" u="none">
                <a:solidFill>
                  <a:srgbClr val="FF0000"/>
                </a:solidFill>
              </a:rPr>
              <a:t>2m</a:t>
            </a:r>
            <a:endParaRPr lang="en-US" sz="1600" b="1" i="0" u="none">
              <a:solidFill>
                <a:srgbClr val="FF0000"/>
              </a:solidFill>
            </a:endParaRPr>
          </a:p>
        </p:txBody>
      </p:sp>
      <p:sp>
        <p:nvSpPr>
          <p:cNvPr id="27" name="TextBox 26">
            <a:extLst>
              <a:ext uri="{FF2B5EF4-FFF2-40B4-BE49-F238E27FC236}">
                <a16:creationId xmlns:a16="http://schemas.microsoft.com/office/drawing/2014/main" id="{2EEFAFE0-8081-207A-81B8-1105E05FE03E}"/>
              </a:ext>
            </a:extLst>
          </p:cNvPr>
          <p:cNvSpPr txBox="1"/>
          <p:nvPr/>
        </p:nvSpPr>
        <p:spPr>
          <a:xfrm>
            <a:off x="30287" y="4347703"/>
            <a:ext cx="458780" cy="338554"/>
          </a:xfrm>
          <a:prstGeom prst="rect">
            <a:avLst/>
          </a:prstGeom>
          <a:noFill/>
        </p:spPr>
        <p:txBody>
          <a:bodyPr wrap="none" rtlCol="0">
            <a:spAutoFit/>
          </a:bodyPr>
          <a:lstStyle/>
          <a:p>
            <a:r>
              <a:rPr lang="tr-TR" sz="1600" b="1" i="0" u="none">
                <a:solidFill>
                  <a:srgbClr val="FF0000"/>
                </a:solidFill>
              </a:rPr>
              <a:t>4m</a:t>
            </a:r>
            <a:endParaRPr lang="en-US" sz="1600" b="1" i="0" u="none">
              <a:solidFill>
                <a:srgbClr val="FF0000"/>
              </a:solidFill>
            </a:endParaRPr>
          </a:p>
        </p:txBody>
      </p:sp>
    </p:spTree>
    <p:extLst>
      <p:ext uri="{BB962C8B-B14F-4D97-AF65-F5344CB8AC3E}">
        <p14:creationId xmlns:p14="http://schemas.microsoft.com/office/powerpoint/2010/main" val="2073651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1 Başlık">
            <a:extLst>
              <a:ext uri="{FF2B5EF4-FFF2-40B4-BE49-F238E27FC236}">
                <a16:creationId xmlns:a16="http://schemas.microsoft.com/office/drawing/2014/main" id="{703F3083-4261-4A42-9ADF-4C865349CF1C}"/>
              </a:ext>
            </a:extLst>
          </p:cNvPr>
          <p:cNvSpPr>
            <a:spLocks noGrp="1" noChangeArrowheads="1"/>
          </p:cNvSpPr>
          <p:nvPr>
            <p:ph type="title"/>
          </p:nvPr>
        </p:nvSpPr>
        <p:spPr/>
        <p:txBody>
          <a:bodyPr/>
          <a:lstStyle/>
          <a:p>
            <a:r>
              <a:rPr lang="tr-TR" altLang="tr-TR"/>
              <a:t>Antennas</a:t>
            </a:r>
            <a:endParaRPr lang="en-US" altLang="tr-TR"/>
          </a:p>
        </p:txBody>
      </p:sp>
      <p:sp>
        <p:nvSpPr>
          <p:cNvPr id="19459" name="2 İçerik Yer Tutucusu">
            <a:extLst>
              <a:ext uri="{FF2B5EF4-FFF2-40B4-BE49-F238E27FC236}">
                <a16:creationId xmlns:a16="http://schemas.microsoft.com/office/drawing/2014/main" id="{E3035D2D-714A-440B-A807-20E99B8012BE}"/>
              </a:ext>
            </a:extLst>
          </p:cNvPr>
          <p:cNvSpPr>
            <a:spLocks noGrp="1" noChangeArrowheads="1"/>
          </p:cNvSpPr>
          <p:nvPr>
            <p:ph idx="1"/>
          </p:nvPr>
        </p:nvSpPr>
        <p:spPr>
          <a:xfrm>
            <a:off x="286544" y="1255059"/>
            <a:ext cx="8570912" cy="5202238"/>
          </a:xfrm>
        </p:spPr>
        <p:txBody>
          <a:bodyPr/>
          <a:lstStyle/>
          <a:p>
            <a:r>
              <a:rPr lang="tr-TR" altLang="tr-TR" sz="2800"/>
              <a:t>Previous Works on Antennas</a:t>
            </a:r>
          </a:p>
          <a:p>
            <a:endParaRPr lang="tr-TR" altLang="tr-TR" sz="2800"/>
          </a:p>
          <a:p>
            <a:r>
              <a:rPr lang="tr-TR" altLang="tr-TR" sz="2800"/>
              <a:t>Antenna Parameters</a:t>
            </a:r>
            <a:endParaRPr lang="en-US" altLang="tr-TR" sz="2800"/>
          </a:p>
        </p:txBody>
      </p:sp>
      <p:pic>
        <p:nvPicPr>
          <p:cNvPr id="5" name="Picture 4">
            <a:extLst>
              <a:ext uri="{FF2B5EF4-FFF2-40B4-BE49-F238E27FC236}">
                <a16:creationId xmlns:a16="http://schemas.microsoft.com/office/drawing/2014/main" id="{68BDA675-243A-E529-213C-B5333A1A163B}"/>
              </a:ext>
            </a:extLst>
          </p:cNvPr>
          <p:cNvPicPr>
            <a:picLocks noChangeAspect="1"/>
          </p:cNvPicPr>
          <p:nvPr/>
        </p:nvPicPr>
        <p:blipFill>
          <a:blip r:embed="rId3"/>
          <a:stretch>
            <a:fillRect/>
          </a:stretch>
        </p:blipFill>
        <p:spPr>
          <a:xfrm>
            <a:off x="679679" y="3695024"/>
            <a:ext cx="4527092" cy="2461647"/>
          </a:xfrm>
          <a:prstGeom prst="rect">
            <a:avLst/>
          </a:prstGeom>
        </p:spPr>
      </p:pic>
      <p:pic>
        <p:nvPicPr>
          <p:cNvPr id="9" name="Picture 8">
            <a:extLst>
              <a:ext uri="{FF2B5EF4-FFF2-40B4-BE49-F238E27FC236}">
                <a16:creationId xmlns:a16="http://schemas.microsoft.com/office/drawing/2014/main" id="{3B792109-86A9-D49F-6DAF-3ABE4F20336E}"/>
              </a:ext>
            </a:extLst>
          </p:cNvPr>
          <p:cNvPicPr>
            <a:picLocks noChangeAspect="1"/>
          </p:cNvPicPr>
          <p:nvPr/>
        </p:nvPicPr>
        <p:blipFill rotWithShape="1">
          <a:blip r:embed="rId4"/>
          <a:srcRect l="3114" t="8819" r="39778" b="6005"/>
          <a:stretch/>
        </p:blipFill>
        <p:spPr>
          <a:xfrm>
            <a:off x="5437417" y="1758665"/>
            <a:ext cx="3026904" cy="3340669"/>
          </a:xfrm>
          <a:prstGeom prst="rect">
            <a:avLst/>
          </a:prstGeom>
        </p:spPr>
      </p:pic>
      <p:sp>
        <p:nvSpPr>
          <p:cNvPr id="13" name="TextBox 12">
            <a:extLst>
              <a:ext uri="{FF2B5EF4-FFF2-40B4-BE49-F238E27FC236}">
                <a16:creationId xmlns:a16="http://schemas.microsoft.com/office/drawing/2014/main" id="{D6937891-DB09-E717-90E0-5A6AFD756B99}"/>
              </a:ext>
            </a:extLst>
          </p:cNvPr>
          <p:cNvSpPr txBox="1"/>
          <p:nvPr/>
        </p:nvSpPr>
        <p:spPr>
          <a:xfrm>
            <a:off x="1708379" y="6156671"/>
            <a:ext cx="3000375" cy="338554"/>
          </a:xfrm>
          <a:prstGeom prst="rect">
            <a:avLst/>
          </a:prstGeom>
          <a:noFill/>
        </p:spPr>
        <p:txBody>
          <a:bodyPr wrap="square" rtlCol="0">
            <a:spAutoFit/>
          </a:bodyPr>
          <a:lstStyle/>
          <a:p>
            <a:r>
              <a:rPr lang="tr-TR" sz="1600" i="0" u="none">
                <a:solidFill>
                  <a:schemeClr val="tx1"/>
                </a:solidFill>
              </a:rPr>
              <a:t>Figure 2: Realized Antenna</a:t>
            </a:r>
          </a:p>
        </p:txBody>
      </p:sp>
      <p:sp>
        <p:nvSpPr>
          <p:cNvPr id="14" name="TextBox 13">
            <a:extLst>
              <a:ext uri="{FF2B5EF4-FFF2-40B4-BE49-F238E27FC236}">
                <a16:creationId xmlns:a16="http://schemas.microsoft.com/office/drawing/2014/main" id="{EDC78BFA-F79B-0FC8-AF17-B07CD5E38816}"/>
              </a:ext>
            </a:extLst>
          </p:cNvPr>
          <p:cNvSpPr txBox="1"/>
          <p:nvPr/>
        </p:nvSpPr>
        <p:spPr>
          <a:xfrm>
            <a:off x="5910263" y="4925847"/>
            <a:ext cx="3000375" cy="338554"/>
          </a:xfrm>
          <a:prstGeom prst="rect">
            <a:avLst/>
          </a:prstGeom>
          <a:noFill/>
        </p:spPr>
        <p:txBody>
          <a:bodyPr wrap="square" rtlCol="0">
            <a:spAutoFit/>
          </a:bodyPr>
          <a:lstStyle/>
          <a:p>
            <a:r>
              <a:rPr lang="tr-TR" sz="1600" i="0" u="none">
                <a:solidFill>
                  <a:schemeClr val="tx1"/>
                </a:solidFill>
              </a:rPr>
              <a:t>Figure 3: Antenna Pattern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3779-8280-D1EB-7B05-69FEDBA9F244}"/>
              </a:ext>
            </a:extLst>
          </p:cNvPr>
          <p:cNvSpPr>
            <a:spLocks noGrp="1"/>
          </p:cNvSpPr>
          <p:nvPr>
            <p:ph type="title"/>
          </p:nvPr>
        </p:nvSpPr>
        <p:spPr/>
        <p:txBody>
          <a:bodyPr/>
          <a:lstStyle/>
          <a:p>
            <a:r>
              <a:rPr lang="tr-TR" err="1"/>
              <a:t>Behind</a:t>
            </a:r>
            <a:r>
              <a:rPr lang="tr-TR"/>
              <a:t> </a:t>
            </a:r>
            <a:r>
              <a:rPr lang="tr-TR" err="1"/>
              <a:t>the</a:t>
            </a:r>
            <a:r>
              <a:rPr lang="tr-TR"/>
              <a:t> Wall (22cm)</a:t>
            </a:r>
            <a:endParaRPr lang="en-US"/>
          </a:p>
        </p:txBody>
      </p:sp>
      <p:pic>
        <p:nvPicPr>
          <p:cNvPr id="5" name="Picture 4">
            <a:extLst>
              <a:ext uri="{FF2B5EF4-FFF2-40B4-BE49-F238E27FC236}">
                <a16:creationId xmlns:a16="http://schemas.microsoft.com/office/drawing/2014/main" id="{73120D1B-63BD-60E2-8410-3A966BB79C5B}"/>
              </a:ext>
            </a:extLst>
          </p:cNvPr>
          <p:cNvPicPr>
            <a:picLocks noChangeAspect="1"/>
          </p:cNvPicPr>
          <p:nvPr/>
        </p:nvPicPr>
        <p:blipFill rotWithShape="1">
          <a:blip r:embed="rId3"/>
          <a:srcRect t="9584" r="12147" b="8390"/>
          <a:stretch/>
        </p:blipFill>
        <p:spPr>
          <a:xfrm>
            <a:off x="543424" y="1572419"/>
            <a:ext cx="8033339" cy="4267200"/>
          </a:xfrm>
          <a:prstGeom prst="rect">
            <a:avLst/>
          </a:prstGeom>
        </p:spPr>
      </p:pic>
      <p:sp>
        <p:nvSpPr>
          <p:cNvPr id="6" name="TextBox 5">
            <a:extLst>
              <a:ext uri="{FF2B5EF4-FFF2-40B4-BE49-F238E27FC236}">
                <a16:creationId xmlns:a16="http://schemas.microsoft.com/office/drawing/2014/main" id="{0FF3A284-C0C4-EA5C-F269-E30221D523A8}"/>
              </a:ext>
            </a:extLst>
          </p:cNvPr>
          <p:cNvSpPr txBox="1"/>
          <p:nvPr/>
        </p:nvSpPr>
        <p:spPr>
          <a:xfrm>
            <a:off x="2462940" y="5957786"/>
            <a:ext cx="4218120" cy="338554"/>
          </a:xfrm>
          <a:prstGeom prst="rect">
            <a:avLst/>
          </a:prstGeom>
          <a:noFill/>
        </p:spPr>
        <p:txBody>
          <a:bodyPr wrap="square" rtlCol="0">
            <a:spAutoFit/>
          </a:bodyPr>
          <a:lstStyle/>
          <a:p>
            <a:r>
              <a:rPr lang="tr-TR" sz="1600" i="0" u="none">
                <a:solidFill>
                  <a:schemeClr val="tx1"/>
                </a:solidFill>
              </a:rPr>
              <a:t>Figure 34: Behind the Wall Test Configuration</a:t>
            </a:r>
          </a:p>
        </p:txBody>
      </p:sp>
    </p:spTree>
    <p:extLst>
      <p:ext uri="{BB962C8B-B14F-4D97-AF65-F5344CB8AC3E}">
        <p14:creationId xmlns:p14="http://schemas.microsoft.com/office/powerpoint/2010/main" val="3737042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C59E-7D93-768C-DD3E-E429D2F86E8E}"/>
              </a:ext>
            </a:extLst>
          </p:cNvPr>
          <p:cNvSpPr>
            <a:spLocks noGrp="1"/>
          </p:cNvSpPr>
          <p:nvPr>
            <p:ph type="title"/>
          </p:nvPr>
        </p:nvSpPr>
        <p:spPr/>
        <p:txBody>
          <a:bodyPr/>
          <a:lstStyle/>
          <a:p>
            <a:r>
              <a:rPr lang="tr-TR"/>
              <a:t>Behind the Wall</a:t>
            </a:r>
            <a:endParaRPr lang="en-US"/>
          </a:p>
        </p:txBody>
      </p:sp>
      <p:sp>
        <p:nvSpPr>
          <p:cNvPr id="4" name="TextBox 3">
            <a:extLst>
              <a:ext uri="{FF2B5EF4-FFF2-40B4-BE49-F238E27FC236}">
                <a16:creationId xmlns:a16="http://schemas.microsoft.com/office/drawing/2014/main" id="{9F03B04C-95C4-6731-6C9E-8CDE89B9CED5}"/>
              </a:ext>
            </a:extLst>
          </p:cNvPr>
          <p:cNvSpPr txBox="1"/>
          <p:nvPr/>
        </p:nvSpPr>
        <p:spPr>
          <a:xfrm>
            <a:off x="2235200" y="5928896"/>
            <a:ext cx="5058229" cy="338554"/>
          </a:xfrm>
          <a:prstGeom prst="rect">
            <a:avLst/>
          </a:prstGeom>
          <a:noFill/>
        </p:spPr>
        <p:txBody>
          <a:bodyPr wrap="square" rtlCol="0">
            <a:spAutoFit/>
          </a:bodyPr>
          <a:lstStyle/>
          <a:p>
            <a:r>
              <a:rPr lang="tr-TR" sz="1600" i="0" u="none">
                <a:solidFill>
                  <a:schemeClr val="tx1"/>
                </a:solidFill>
              </a:rPr>
              <a:t>Figure 35: Behind the Wall Test Result , -30db Threshold</a:t>
            </a:r>
          </a:p>
        </p:txBody>
      </p:sp>
      <p:pic>
        <p:nvPicPr>
          <p:cNvPr id="6" name="Picture 5">
            <a:extLst>
              <a:ext uri="{FF2B5EF4-FFF2-40B4-BE49-F238E27FC236}">
                <a16:creationId xmlns:a16="http://schemas.microsoft.com/office/drawing/2014/main" id="{584CF909-0726-AE41-6BE6-5A4EBD3A1F80}"/>
              </a:ext>
            </a:extLst>
          </p:cNvPr>
          <p:cNvPicPr>
            <a:picLocks noChangeAspect="1"/>
          </p:cNvPicPr>
          <p:nvPr/>
        </p:nvPicPr>
        <p:blipFill rotWithShape="1">
          <a:blip r:embed="rId3"/>
          <a:srcRect r="18306"/>
          <a:stretch/>
        </p:blipFill>
        <p:spPr>
          <a:xfrm>
            <a:off x="-50799" y="1631950"/>
            <a:ext cx="4571999" cy="4197350"/>
          </a:xfrm>
          <a:prstGeom prst="rect">
            <a:avLst/>
          </a:prstGeom>
        </p:spPr>
      </p:pic>
      <p:pic>
        <p:nvPicPr>
          <p:cNvPr id="14" name="Picture 13">
            <a:extLst>
              <a:ext uri="{FF2B5EF4-FFF2-40B4-BE49-F238E27FC236}">
                <a16:creationId xmlns:a16="http://schemas.microsoft.com/office/drawing/2014/main" id="{99592D04-2983-11EB-112D-BABCC5F08302}"/>
              </a:ext>
            </a:extLst>
          </p:cNvPr>
          <p:cNvPicPr>
            <a:picLocks noChangeAspect="1"/>
          </p:cNvPicPr>
          <p:nvPr/>
        </p:nvPicPr>
        <p:blipFill rotWithShape="1">
          <a:blip r:embed="rId4"/>
          <a:srcRect r="18301"/>
          <a:stretch/>
        </p:blipFill>
        <p:spPr>
          <a:xfrm>
            <a:off x="4241553" y="1603373"/>
            <a:ext cx="4572247" cy="4197349"/>
          </a:xfrm>
          <a:prstGeom prst="rect">
            <a:avLst/>
          </a:prstGeom>
        </p:spPr>
      </p:pic>
      <p:sp>
        <p:nvSpPr>
          <p:cNvPr id="15" name="TextBox 14">
            <a:extLst>
              <a:ext uri="{FF2B5EF4-FFF2-40B4-BE49-F238E27FC236}">
                <a16:creationId xmlns:a16="http://schemas.microsoft.com/office/drawing/2014/main" id="{ABA50B2F-222A-EC99-8312-D92EBF200CCE}"/>
              </a:ext>
            </a:extLst>
          </p:cNvPr>
          <p:cNvSpPr txBox="1"/>
          <p:nvPr/>
        </p:nvSpPr>
        <p:spPr>
          <a:xfrm>
            <a:off x="1954904" y="1468297"/>
            <a:ext cx="5261238" cy="461665"/>
          </a:xfrm>
          <a:prstGeom prst="rect">
            <a:avLst/>
          </a:prstGeom>
          <a:noFill/>
        </p:spPr>
        <p:txBody>
          <a:bodyPr wrap="square" rtlCol="0">
            <a:spAutoFit/>
          </a:bodyPr>
          <a:lstStyle/>
          <a:p>
            <a:r>
              <a:rPr lang="tr-TR" sz="2400" i="0" u="none">
                <a:solidFill>
                  <a:schemeClr val="tx1"/>
                </a:solidFill>
              </a:rPr>
              <a:t>2.45					5.8</a:t>
            </a:r>
          </a:p>
        </p:txBody>
      </p:sp>
      <p:cxnSp>
        <p:nvCxnSpPr>
          <p:cNvPr id="9" name="Straight Connector 8">
            <a:extLst>
              <a:ext uri="{FF2B5EF4-FFF2-40B4-BE49-F238E27FC236}">
                <a16:creationId xmlns:a16="http://schemas.microsoft.com/office/drawing/2014/main" id="{E4712735-C98D-E2D5-0732-0CE1F1C7782E}"/>
              </a:ext>
            </a:extLst>
          </p:cNvPr>
          <p:cNvCxnSpPr/>
          <p:nvPr/>
        </p:nvCxnSpPr>
        <p:spPr bwMode="auto">
          <a:xfrm>
            <a:off x="489857" y="2481943"/>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5520B3D-3948-55E9-DE14-B595ECCBAB2E}"/>
              </a:ext>
            </a:extLst>
          </p:cNvPr>
          <p:cNvSpPr txBox="1"/>
          <p:nvPr/>
        </p:nvSpPr>
        <p:spPr>
          <a:xfrm>
            <a:off x="31077" y="2289798"/>
            <a:ext cx="458780" cy="338554"/>
          </a:xfrm>
          <a:prstGeom prst="rect">
            <a:avLst/>
          </a:prstGeom>
          <a:noFill/>
        </p:spPr>
        <p:txBody>
          <a:bodyPr wrap="none" rtlCol="0">
            <a:spAutoFit/>
          </a:bodyPr>
          <a:lstStyle/>
          <a:p>
            <a:r>
              <a:rPr lang="tr-TR" sz="1600" b="1" i="0" u="none">
                <a:solidFill>
                  <a:srgbClr val="FF0000"/>
                </a:solidFill>
              </a:rPr>
              <a:t>1m</a:t>
            </a:r>
            <a:endParaRPr lang="en-US" sz="1600" b="1" i="0" u="none">
              <a:solidFill>
                <a:srgbClr val="FF0000"/>
              </a:solidFill>
            </a:endParaRPr>
          </a:p>
        </p:txBody>
      </p:sp>
      <p:cxnSp>
        <p:nvCxnSpPr>
          <p:cNvPr id="12" name="Straight Connector 11">
            <a:extLst>
              <a:ext uri="{FF2B5EF4-FFF2-40B4-BE49-F238E27FC236}">
                <a16:creationId xmlns:a16="http://schemas.microsoft.com/office/drawing/2014/main" id="{F8201141-659D-89D2-A9EA-2F0E09FC8A24}"/>
              </a:ext>
            </a:extLst>
          </p:cNvPr>
          <p:cNvCxnSpPr/>
          <p:nvPr/>
        </p:nvCxnSpPr>
        <p:spPr bwMode="auto">
          <a:xfrm>
            <a:off x="489857" y="3581400"/>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635C9E9-B867-526C-1052-6E8228E3F501}"/>
              </a:ext>
            </a:extLst>
          </p:cNvPr>
          <p:cNvSpPr txBox="1"/>
          <p:nvPr/>
        </p:nvSpPr>
        <p:spPr>
          <a:xfrm>
            <a:off x="31077" y="3392071"/>
            <a:ext cx="458780" cy="338554"/>
          </a:xfrm>
          <a:prstGeom prst="rect">
            <a:avLst/>
          </a:prstGeom>
          <a:noFill/>
        </p:spPr>
        <p:txBody>
          <a:bodyPr wrap="none" rtlCol="0">
            <a:spAutoFit/>
          </a:bodyPr>
          <a:lstStyle/>
          <a:p>
            <a:r>
              <a:rPr lang="tr-TR" sz="1600" b="1" i="0" u="none">
                <a:solidFill>
                  <a:srgbClr val="FF0000"/>
                </a:solidFill>
              </a:rPr>
              <a:t>2m</a:t>
            </a:r>
            <a:endParaRPr lang="en-US" sz="1600" b="1" i="0" u="none">
              <a:solidFill>
                <a:srgbClr val="FF0000"/>
              </a:solidFill>
            </a:endParaRPr>
          </a:p>
        </p:txBody>
      </p:sp>
      <p:cxnSp>
        <p:nvCxnSpPr>
          <p:cNvPr id="16" name="Straight Connector 15">
            <a:extLst>
              <a:ext uri="{FF2B5EF4-FFF2-40B4-BE49-F238E27FC236}">
                <a16:creationId xmlns:a16="http://schemas.microsoft.com/office/drawing/2014/main" id="{9AA8D647-1F21-472D-3940-6FD811029FD2}"/>
              </a:ext>
            </a:extLst>
          </p:cNvPr>
          <p:cNvCxnSpPr/>
          <p:nvPr/>
        </p:nvCxnSpPr>
        <p:spPr bwMode="auto">
          <a:xfrm>
            <a:off x="489857" y="4582886"/>
            <a:ext cx="8420781" cy="0"/>
          </a:xfrm>
          <a:prstGeom prst="lin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23F08A6-BE99-7A57-E2EC-6C47C559DA21}"/>
              </a:ext>
            </a:extLst>
          </p:cNvPr>
          <p:cNvSpPr txBox="1"/>
          <p:nvPr/>
        </p:nvSpPr>
        <p:spPr>
          <a:xfrm>
            <a:off x="31077" y="4382049"/>
            <a:ext cx="458780" cy="338554"/>
          </a:xfrm>
          <a:prstGeom prst="rect">
            <a:avLst/>
          </a:prstGeom>
          <a:noFill/>
        </p:spPr>
        <p:txBody>
          <a:bodyPr wrap="none" rtlCol="0">
            <a:spAutoFit/>
          </a:bodyPr>
          <a:lstStyle/>
          <a:p>
            <a:r>
              <a:rPr lang="tr-TR" sz="1600" b="1" i="0" u="none">
                <a:solidFill>
                  <a:srgbClr val="FF0000"/>
                </a:solidFill>
              </a:rPr>
              <a:t>3m</a:t>
            </a:r>
            <a:endParaRPr lang="en-US" sz="1600" b="1" i="0" u="none">
              <a:solidFill>
                <a:srgbClr val="FF0000"/>
              </a:solidFill>
            </a:endParaRPr>
          </a:p>
        </p:txBody>
      </p:sp>
    </p:spTree>
    <p:extLst>
      <p:ext uri="{BB962C8B-B14F-4D97-AF65-F5344CB8AC3E}">
        <p14:creationId xmlns:p14="http://schemas.microsoft.com/office/powerpoint/2010/main" val="2390773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960B-6972-46D6-1C3C-5ADB2E223D2E}"/>
              </a:ext>
            </a:extLst>
          </p:cNvPr>
          <p:cNvSpPr>
            <a:spLocks noGrp="1"/>
          </p:cNvSpPr>
          <p:nvPr>
            <p:ph type="title"/>
          </p:nvPr>
        </p:nvSpPr>
        <p:spPr/>
        <p:txBody>
          <a:bodyPr/>
          <a:lstStyle/>
          <a:p>
            <a:r>
              <a:rPr lang="tr-TR"/>
              <a:t>Behind the Pillar</a:t>
            </a:r>
            <a:endParaRPr lang="en-US"/>
          </a:p>
        </p:txBody>
      </p:sp>
      <p:pic>
        <p:nvPicPr>
          <p:cNvPr id="5" name="Picture 4">
            <a:extLst>
              <a:ext uri="{FF2B5EF4-FFF2-40B4-BE49-F238E27FC236}">
                <a16:creationId xmlns:a16="http://schemas.microsoft.com/office/drawing/2014/main" id="{C02DCE89-D9FF-9B05-A4D0-E3218D2CFE48}"/>
              </a:ext>
            </a:extLst>
          </p:cNvPr>
          <p:cNvPicPr>
            <a:picLocks noChangeAspect="1"/>
          </p:cNvPicPr>
          <p:nvPr/>
        </p:nvPicPr>
        <p:blipFill>
          <a:blip r:embed="rId3"/>
          <a:stretch>
            <a:fillRect/>
          </a:stretch>
        </p:blipFill>
        <p:spPr>
          <a:xfrm>
            <a:off x="701040" y="1786324"/>
            <a:ext cx="7741920" cy="4354830"/>
          </a:xfrm>
          <a:prstGeom prst="rect">
            <a:avLst/>
          </a:prstGeom>
        </p:spPr>
      </p:pic>
      <p:sp>
        <p:nvSpPr>
          <p:cNvPr id="6" name="TextBox 5">
            <a:extLst>
              <a:ext uri="{FF2B5EF4-FFF2-40B4-BE49-F238E27FC236}">
                <a16:creationId xmlns:a16="http://schemas.microsoft.com/office/drawing/2014/main" id="{68450AC1-18F4-6C6C-CFAF-DF9B13682D16}"/>
              </a:ext>
            </a:extLst>
          </p:cNvPr>
          <p:cNvSpPr txBox="1"/>
          <p:nvPr/>
        </p:nvSpPr>
        <p:spPr>
          <a:xfrm>
            <a:off x="2582002" y="6141154"/>
            <a:ext cx="4738821" cy="338554"/>
          </a:xfrm>
          <a:prstGeom prst="rect">
            <a:avLst/>
          </a:prstGeom>
          <a:noFill/>
        </p:spPr>
        <p:txBody>
          <a:bodyPr wrap="square" rtlCol="0">
            <a:spAutoFit/>
          </a:bodyPr>
          <a:lstStyle/>
          <a:p>
            <a:r>
              <a:rPr lang="tr-TR" sz="1600" i="0" u="none">
                <a:solidFill>
                  <a:schemeClr val="tx1"/>
                </a:solidFill>
              </a:rPr>
              <a:t>Figure 36: Behind the Pillar Test Configuration</a:t>
            </a:r>
          </a:p>
        </p:txBody>
      </p:sp>
    </p:spTree>
    <p:extLst>
      <p:ext uri="{BB962C8B-B14F-4D97-AF65-F5344CB8AC3E}">
        <p14:creationId xmlns:p14="http://schemas.microsoft.com/office/powerpoint/2010/main" val="1954345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91086-BB6D-9F2D-1490-12289F06D6CC}"/>
              </a:ext>
            </a:extLst>
          </p:cNvPr>
          <p:cNvSpPr>
            <a:spLocks noGrp="1"/>
          </p:cNvSpPr>
          <p:nvPr>
            <p:ph type="title"/>
          </p:nvPr>
        </p:nvSpPr>
        <p:spPr/>
        <p:txBody>
          <a:bodyPr/>
          <a:lstStyle/>
          <a:p>
            <a:r>
              <a:rPr lang="tr-TR"/>
              <a:t>Behind the Pillar</a:t>
            </a:r>
            <a:endParaRPr lang="en-US"/>
          </a:p>
        </p:txBody>
      </p:sp>
      <p:sp>
        <p:nvSpPr>
          <p:cNvPr id="4" name="TextBox 3">
            <a:extLst>
              <a:ext uri="{FF2B5EF4-FFF2-40B4-BE49-F238E27FC236}">
                <a16:creationId xmlns:a16="http://schemas.microsoft.com/office/drawing/2014/main" id="{0880E535-B77F-3F76-9ACE-9B4A8D3DE60F}"/>
              </a:ext>
            </a:extLst>
          </p:cNvPr>
          <p:cNvSpPr txBox="1"/>
          <p:nvPr/>
        </p:nvSpPr>
        <p:spPr>
          <a:xfrm>
            <a:off x="2043839" y="5839579"/>
            <a:ext cx="5056321" cy="338554"/>
          </a:xfrm>
          <a:prstGeom prst="rect">
            <a:avLst/>
          </a:prstGeom>
          <a:noFill/>
        </p:spPr>
        <p:txBody>
          <a:bodyPr wrap="square" rtlCol="0">
            <a:spAutoFit/>
          </a:bodyPr>
          <a:lstStyle/>
          <a:p>
            <a:r>
              <a:rPr lang="tr-TR" sz="1600" i="0" u="none" err="1">
                <a:solidFill>
                  <a:schemeClr val="tx1"/>
                </a:solidFill>
              </a:rPr>
              <a:t>Figure</a:t>
            </a:r>
            <a:r>
              <a:rPr lang="tr-TR" sz="1600" i="0" u="none">
                <a:solidFill>
                  <a:schemeClr val="tx1"/>
                </a:solidFill>
              </a:rPr>
              <a:t> 37: </a:t>
            </a:r>
            <a:r>
              <a:rPr lang="tr-TR" sz="1600" i="0" u="none" err="1">
                <a:solidFill>
                  <a:schemeClr val="tx1"/>
                </a:solidFill>
              </a:rPr>
              <a:t>Behind</a:t>
            </a:r>
            <a:r>
              <a:rPr lang="tr-TR" sz="1600" i="0" u="none">
                <a:solidFill>
                  <a:schemeClr val="tx1"/>
                </a:solidFill>
              </a:rPr>
              <a:t> </a:t>
            </a:r>
            <a:r>
              <a:rPr lang="tr-TR" sz="1600" i="0" u="none" err="1">
                <a:solidFill>
                  <a:schemeClr val="tx1"/>
                </a:solidFill>
              </a:rPr>
              <a:t>the</a:t>
            </a:r>
            <a:r>
              <a:rPr lang="tr-TR" sz="1600" i="0" u="none">
                <a:solidFill>
                  <a:schemeClr val="tx1"/>
                </a:solidFill>
              </a:rPr>
              <a:t> </a:t>
            </a:r>
            <a:r>
              <a:rPr lang="tr-TR" sz="1600" i="0" u="none" err="1">
                <a:solidFill>
                  <a:schemeClr val="tx1"/>
                </a:solidFill>
              </a:rPr>
              <a:t>Pillar</a:t>
            </a:r>
            <a:r>
              <a:rPr lang="tr-TR" sz="1600" i="0" u="none">
                <a:solidFill>
                  <a:schemeClr val="tx1"/>
                </a:solidFill>
              </a:rPr>
              <a:t> Test </a:t>
            </a:r>
            <a:r>
              <a:rPr lang="tr-TR" sz="1600" i="0" u="none" err="1">
                <a:solidFill>
                  <a:schemeClr val="tx1"/>
                </a:solidFill>
              </a:rPr>
              <a:t>Result</a:t>
            </a:r>
            <a:r>
              <a:rPr lang="tr-TR" sz="1600" i="0" u="none">
                <a:solidFill>
                  <a:schemeClr val="tx1"/>
                </a:solidFill>
              </a:rPr>
              <a:t> – -30db </a:t>
            </a:r>
            <a:r>
              <a:rPr lang="tr-TR" sz="1600" i="0" u="none" err="1">
                <a:solidFill>
                  <a:schemeClr val="tx1"/>
                </a:solidFill>
              </a:rPr>
              <a:t>Threshold</a:t>
            </a:r>
            <a:endParaRPr lang="tr-TR" sz="1600" i="0" u="none">
              <a:solidFill>
                <a:schemeClr val="tx1"/>
              </a:solidFill>
            </a:endParaRPr>
          </a:p>
        </p:txBody>
      </p:sp>
      <p:pic>
        <p:nvPicPr>
          <p:cNvPr id="8" name="Picture 7">
            <a:extLst>
              <a:ext uri="{FF2B5EF4-FFF2-40B4-BE49-F238E27FC236}">
                <a16:creationId xmlns:a16="http://schemas.microsoft.com/office/drawing/2014/main" id="{EB44CEC6-5753-7388-9AF8-1E53E63CA86A}"/>
              </a:ext>
            </a:extLst>
          </p:cNvPr>
          <p:cNvPicPr>
            <a:picLocks noChangeAspect="1"/>
          </p:cNvPicPr>
          <p:nvPr/>
        </p:nvPicPr>
        <p:blipFill rotWithShape="1">
          <a:blip r:embed="rId3"/>
          <a:srcRect r="19762"/>
          <a:stretch/>
        </p:blipFill>
        <p:spPr>
          <a:xfrm>
            <a:off x="4211768" y="1560890"/>
            <a:ext cx="4563932" cy="4265990"/>
          </a:xfrm>
          <a:prstGeom prst="rect">
            <a:avLst/>
          </a:prstGeom>
        </p:spPr>
      </p:pic>
      <p:pic>
        <p:nvPicPr>
          <p:cNvPr id="10" name="Picture 9">
            <a:extLst>
              <a:ext uri="{FF2B5EF4-FFF2-40B4-BE49-F238E27FC236}">
                <a16:creationId xmlns:a16="http://schemas.microsoft.com/office/drawing/2014/main" id="{F9174E98-F3F0-A59F-79C7-D1F318FF405A}"/>
              </a:ext>
            </a:extLst>
          </p:cNvPr>
          <p:cNvPicPr>
            <a:picLocks noChangeAspect="1"/>
          </p:cNvPicPr>
          <p:nvPr/>
        </p:nvPicPr>
        <p:blipFill rotWithShape="1">
          <a:blip r:embed="rId4"/>
          <a:srcRect r="19048"/>
          <a:stretch/>
        </p:blipFill>
        <p:spPr>
          <a:xfrm>
            <a:off x="-106232" y="1573589"/>
            <a:ext cx="4563932" cy="4228349"/>
          </a:xfrm>
          <a:prstGeom prst="rect">
            <a:avLst/>
          </a:prstGeom>
        </p:spPr>
      </p:pic>
      <p:sp>
        <p:nvSpPr>
          <p:cNvPr id="11" name="TextBox 10">
            <a:extLst>
              <a:ext uri="{FF2B5EF4-FFF2-40B4-BE49-F238E27FC236}">
                <a16:creationId xmlns:a16="http://schemas.microsoft.com/office/drawing/2014/main" id="{9E57BED4-A74D-5ED3-9103-95AC9B857561}"/>
              </a:ext>
            </a:extLst>
          </p:cNvPr>
          <p:cNvSpPr txBox="1"/>
          <p:nvPr/>
        </p:nvSpPr>
        <p:spPr>
          <a:xfrm>
            <a:off x="1942204" y="1404797"/>
            <a:ext cx="5261238" cy="461665"/>
          </a:xfrm>
          <a:prstGeom prst="rect">
            <a:avLst/>
          </a:prstGeom>
          <a:noFill/>
        </p:spPr>
        <p:txBody>
          <a:bodyPr wrap="square" rtlCol="0">
            <a:spAutoFit/>
          </a:bodyPr>
          <a:lstStyle/>
          <a:p>
            <a:r>
              <a:rPr lang="tr-TR" sz="2400" i="0" u="none">
                <a:solidFill>
                  <a:schemeClr val="tx1"/>
                </a:solidFill>
              </a:rPr>
              <a:t>2.45					5.8</a:t>
            </a:r>
          </a:p>
        </p:txBody>
      </p:sp>
    </p:spTree>
    <p:extLst>
      <p:ext uri="{BB962C8B-B14F-4D97-AF65-F5344CB8AC3E}">
        <p14:creationId xmlns:p14="http://schemas.microsoft.com/office/powerpoint/2010/main" val="2823720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C62E-A710-479A-9447-4CC9B71F8061}"/>
              </a:ext>
            </a:extLst>
          </p:cNvPr>
          <p:cNvSpPr>
            <a:spLocks noGrp="1"/>
          </p:cNvSpPr>
          <p:nvPr>
            <p:ph type="title"/>
          </p:nvPr>
        </p:nvSpPr>
        <p:spPr/>
        <p:txBody>
          <a:bodyPr/>
          <a:lstStyle/>
          <a:p>
            <a:r>
              <a:rPr lang="tr-TR" err="1"/>
              <a:t>Handrail</a:t>
            </a:r>
            <a:endParaRPr lang="en-US"/>
          </a:p>
        </p:txBody>
      </p:sp>
      <p:pic>
        <p:nvPicPr>
          <p:cNvPr id="7" name="Picture 6">
            <a:extLst>
              <a:ext uri="{FF2B5EF4-FFF2-40B4-BE49-F238E27FC236}">
                <a16:creationId xmlns:a16="http://schemas.microsoft.com/office/drawing/2014/main" id="{B7FD0973-8566-BA9F-1380-707B0A8EA3F9}"/>
              </a:ext>
            </a:extLst>
          </p:cNvPr>
          <p:cNvPicPr>
            <a:picLocks noChangeAspect="1"/>
          </p:cNvPicPr>
          <p:nvPr/>
        </p:nvPicPr>
        <p:blipFill>
          <a:blip r:embed="rId3"/>
          <a:stretch>
            <a:fillRect/>
          </a:stretch>
        </p:blipFill>
        <p:spPr>
          <a:xfrm>
            <a:off x="545442" y="1523977"/>
            <a:ext cx="8029303" cy="4516483"/>
          </a:xfrm>
          <a:prstGeom prst="rect">
            <a:avLst/>
          </a:prstGeom>
        </p:spPr>
      </p:pic>
      <p:sp>
        <p:nvSpPr>
          <p:cNvPr id="5" name="TextBox 4">
            <a:extLst>
              <a:ext uri="{FF2B5EF4-FFF2-40B4-BE49-F238E27FC236}">
                <a16:creationId xmlns:a16="http://schemas.microsoft.com/office/drawing/2014/main" id="{EAC70C11-CBD3-0668-2976-228469E2B506}"/>
              </a:ext>
            </a:extLst>
          </p:cNvPr>
          <p:cNvSpPr txBox="1"/>
          <p:nvPr/>
        </p:nvSpPr>
        <p:spPr>
          <a:xfrm>
            <a:off x="2830380" y="6154760"/>
            <a:ext cx="3483239" cy="338554"/>
          </a:xfrm>
          <a:prstGeom prst="rect">
            <a:avLst/>
          </a:prstGeom>
          <a:noFill/>
        </p:spPr>
        <p:txBody>
          <a:bodyPr wrap="square" rtlCol="0">
            <a:spAutoFit/>
          </a:bodyPr>
          <a:lstStyle/>
          <a:p>
            <a:r>
              <a:rPr lang="tr-TR" sz="1600" i="0" u="none">
                <a:solidFill>
                  <a:schemeClr val="tx1"/>
                </a:solidFill>
              </a:rPr>
              <a:t>Figure 38: Handrail Test Configuration</a:t>
            </a:r>
          </a:p>
        </p:txBody>
      </p:sp>
    </p:spTree>
    <p:extLst>
      <p:ext uri="{BB962C8B-B14F-4D97-AF65-F5344CB8AC3E}">
        <p14:creationId xmlns:p14="http://schemas.microsoft.com/office/powerpoint/2010/main" val="4044634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C62E-A710-479A-9447-4CC9B71F8061}"/>
              </a:ext>
            </a:extLst>
          </p:cNvPr>
          <p:cNvSpPr>
            <a:spLocks noGrp="1"/>
          </p:cNvSpPr>
          <p:nvPr>
            <p:ph type="title"/>
          </p:nvPr>
        </p:nvSpPr>
        <p:spPr/>
        <p:txBody>
          <a:bodyPr/>
          <a:lstStyle/>
          <a:p>
            <a:r>
              <a:rPr lang="tr-TR" err="1"/>
              <a:t>Handrail</a:t>
            </a:r>
            <a:endParaRPr lang="en-US"/>
          </a:p>
        </p:txBody>
      </p:sp>
      <p:sp>
        <p:nvSpPr>
          <p:cNvPr id="5" name="TextBox 4">
            <a:extLst>
              <a:ext uri="{FF2B5EF4-FFF2-40B4-BE49-F238E27FC236}">
                <a16:creationId xmlns:a16="http://schemas.microsoft.com/office/drawing/2014/main" id="{E75A7588-644D-70A8-3F52-C90E12196263}"/>
              </a:ext>
            </a:extLst>
          </p:cNvPr>
          <p:cNvSpPr txBox="1"/>
          <p:nvPr/>
        </p:nvSpPr>
        <p:spPr>
          <a:xfrm>
            <a:off x="2367690" y="5915992"/>
            <a:ext cx="4408620" cy="338554"/>
          </a:xfrm>
          <a:prstGeom prst="rect">
            <a:avLst/>
          </a:prstGeom>
          <a:noFill/>
        </p:spPr>
        <p:txBody>
          <a:bodyPr wrap="square" rtlCol="0">
            <a:spAutoFit/>
          </a:bodyPr>
          <a:lstStyle/>
          <a:p>
            <a:r>
              <a:rPr lang="tr-TR" sz="1600" i="0" u="none">
                <a:solidFill>
                  <a:schemeClr val="tx1"/>
                </a:solidFill>
              </a:rPr>
              <a:t>Figure 39:  Handrail Test Result – 30db Threshold</a:t>
            </a:r>
          </a:p>
        </p:txBody>
      </p:sp>
      <p:pic>
        <p:nvPicPr>
          <p:cNvPr id="6" name="Picture 5">
            <a:extLst>
              <a:ext uri="{FF2B5EF4-FFF2-40B4-BE49-F238E27FC236}">
                <a16:creationId xmlns:a16="http://schemas.microsoft.com/office/drawing/2014/main" id="{FA393252-C046-E3DE-B24C-149CB5EF7510}"/>
              </a:ext>
            </a:extLst>
          </p:cNvPr>
          <p:cNvPicPr>
            <a:picLocks noChangeAspect="1"/>
          </p:cNvPicPr>
          <p:nvPr/>
        </p:nvPicPr>
        <p:blipFill rotWithShape="1">
          <a:blip r:embed="rId3"/>
          <a:srcRect r="18096"/>
          <a:stretch/>
        </p:blipFill>
        <p:spPr>
          <a:xfrm>
            <a:off x="4267200" y="1544079"/>
            <a:ext cx="4706938" cy="4310132"/>
          </a:xfrm>
          <a:prstGeom prst="rect">
            <a:avLst/>
          </a:prstGeom>
        </p:spPr>
      </p:pic>
      <p:pic>
        <p:nvPicPr>
          <p:cNvPr id="9" name="Picture 8">
            <a:extLst>
              <a:ext uri="{FF2B5EF4-FFF2-40B4-BE49-F238E27FC236}">
                <a16:creationId xmlns:a16="http://schemas.microsoft.com/office/drawing/2014/main" id="{E5172146-A6AA-FFD0-8DA9-9D20AD3908E6}"/>
              </a:ext>
            </a:extLst>
          </p:cNvPr>
          <p:cNvPicPr>
            <a:picLocks noChangeAspect="1"/>
          </p:cNvPicPr>
          <p:nvPr/>
        </p:nvPicPr>
        <p:blipFill rotWithShape="1">
          <a:blip r:embed="rId4"/>
          <a:srcRect r="18096"/>
          <a:stretch/>
        </p:blipFill>
        <p:spPr>
          <a:xfrm>
            <a:off x="-76200" y="1605860"/>
            <a:ext cx="4572000" cy="4186570"/>
          </a:xfrm>
          <a:prstGeom prst="rect">
            <a:avLst/>
          </a:prstGeom>
        </p:spPr>
      </p:pic>
      <p:sp>
        <p:nvSpPr>
          <p:cNvPr id="10" name="TextBox 9">
            <a:extLst>
              <a:ext uri="{FF2B5EF4-FFF2-40B4-BE49-F238E27FC236}">
                <a16:creationId xmlns:a16="http://schemas.microsoft.com/office/drawing/2014/main" id="{13903162-8875-41D3-A804-250001F5061F}"/>
              </a:ext>
            </a:extLst>
          </p:cNvPr>
          <p:cNvSpPr txBox="1"/>
          <p:nvPr/>
        </p:nvSpPr>
        <p:spPr>
          <a:xfrm>
            <a:off x="2017583" y="1375027"/>
            <a:ext cx="5261238" cy="461665"/>
          </a:xfrm>
          <a:prstGeom prst="rect">
            <a:avLst/>
          </a:prstGeom>
          <a:noFill/>
        </p:spPr>
        <p:txBody>
          <a:bodyPr wrap="square" rtlCol="0">
            <a:spAutoFit/>
          </a:bodyPr>
          <a:lstStyle/>
          <a:p>
            <a:r>
              <a:rPr lang="tr-TR" sz="2400" i="0" u="none">
                <a:solidFill>
                  <a:schemeClr val="tx1"/>
                </a:solidFill>
              </a:rPr>
              <a:t>2.45					5.8</a:t>
            </a:r>
          </a:p>
        </p:txBody>
      </p:sp>
    </p:spTree>
    <p:extLst>
      <p:ext uri="{BB962C8B-B14F-4D97-AF65-F5344CB8AC3E}">
        <p14:creationId xmlns:p14="http://schemas.microsoft.com/office/powerpoint/2010/main" val="2528264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D764-15AF-B16D-6BE6-2754D305581E}"/>
              </a:ext>
            </a:extLst>
          </p:cNvPr>
          <p:cNvSpPr>
            <a:spLocks noGrp="1"/>
          </p:cNvSpPr>
          <p:nvPr>
            <p:ph type="title"/>
          </p:nvPr>
        </p:nvSpPr>
        <p:spPr/>
        <p:txBody>
          <a:bodyPr/>
          <a:lstStyle/>
          <a:p>
            <a:r>
              <a:rPr lang="tr-TR"/>
              <a:t>Car Passing Through</a:t>
            </a:r>
            <a:endParaRPr lang="en-US"/>
          </a:p>
        </p:txBody>
      </p:sp>
      <p:sp>
        <p:nvSpPr>
          <p:cNvPr id="4" name="TextBox 3">
            <a:extLst>
              <a:ext uri="{FF2B5EF4-FFF2-40B4-BE49-F238E27FC236}">
                <a16:creationId xmlns:a16="http://schemas.microsoft.com/office/drawing/2014/main" id="{0F74D32A-4C43-4268-52DA-8D4D1C62ADA5}"/>
              </a:ext>
            </a:extLst>
          </p:cNvPr>
          <p:cNvSpPr txBox="1"/>
          <p:nvPr/>
        </p:nvSpPr>
        <p:spPr>
          <a:xfrm>
            <a:off x="2830380" y="6142060"/>
            <a:ext cx="3483239" cy="338554"/>
          </a:xfrm>
          <a:prstGeom prst="rect">
            <a:avLst/>
          </a:prstGeom>
          <a:noFill/>
        </p:spPr>
        <p:txBody>
          <a:bodyPr wrap="square" rtlCol="0">
            <a:spAutoFit/>
          </a:bodyPr>
          <a:lstStyle/>
          <a:p>
            <a:r>
              <a:rPr lang="tr-TR" sz="1600" i="0" u="none">
                <a:solidFill>
                  <a:schemeClr val="tx1"/>
                </a:solidFill>
              </a:rPr>
              <a:t>Figure 40: Car Test Configuration</a:t>
            </a:r>
          </a:p>
        </p:txBody>
      </p:sp>
      <p:pic>
        <p:nvPicPr>
          <p:cNvPr id="5" name="Picture 4">
            <a:extLst>
              <a:ext uri="{FF2B5EF4-FFF2-40B4-BE49-F238E27FC236}">
                <a16:creationId xmlns:a16="http://schemas.microsoft.com/office/drawing/2014/main" id="{8F0E1891-1D91-5317-6B9A-688F5C1C431A}"/>
              </a:ext>
            </a:extLst>
          </p:cNvPr>
          <p:cNvPicPr>
            <a:picLocks noChangeAspect="1"/>
          </p:cNvPicPr>
          <p:nvPr/>
        </p:nvPicPr>
        <p:blipFill>
          <a:blip r:embed="rId3"/>
          <a:stretch>
            <a:fillRect/>
          </a:stretch>
        </p:blipFill>
        <p:spPr>
          <a:xfrm>
            <a:off x="1415189" y="1208314"/>
            <a:ext cx="6313619" cy="4735214"/>
          </a:xfrm>
          <a:prstGeom prst="rect">
            <a:avLst/>
          </a:prstGeom>
        </p:spPr>
      </p:pic>
    </p:spTree>
    <p:extLst>
      <p:ext uri="{BB962C8B-B14F-4D97-AF65-F5344CB8AC3E}">
        <p14:creationId xmlns:p14="http://schemas.microsoft.com/office/powerpoint/2010/main" val="1780841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D764-15AF-B16D-6BE6-2754D305581E}"/>
              </a:ext>
            </a:extLst>
          </p:cNvPr>
          <p:cNvSpPr>
            <a:spLocks noGrp="1"/>
          </p:cNvSpPr>
          <p:nvPr>
            <p:ph type="title"/>
          </p:nvPr>
        </p:nvSpPr>
        <p:spPr/>
        <p:txBody>
          <a:bodyPr/>
          <a:lstStyle/>
          <a:p>
            <a:r>
              <a:rPr lang="tr-TR"/>
              <a:t>Car Passing Through</a:t>
            </a:r>
            <a:endParaRPr lang="en-US"/>
          </a:p>
        </p:txBody>
      </p:sp>
      <p:sp>
        <p:nvSpPr>
          <p:cNvPr id="4" name="TextBox 3">
            <a:extLst>
              <a:ext uri="{FF2B5EF4-FFF2-40B4-BE49-F238E27FC236}">
                <a16:creationId xmlns:a16="http://schemas.microsoft.com/office/drawing/2014/main" id="{0F74D32A-4C43-4268-52DA-8D4D1C62ADA5}"/>
              </a:ext>
            </a:extLst>
          </p:cNvPr>
          <p:cNvSpPr txBox="1"/>
          <p:nvPr/>
        </p:nvSpPr>
        <p:spPr>
          <a:xfrm>
            <a:off x="2766152" y="5972783"/>
            <a:ext cx="4370522" cy="338554"/>
          </a:xfrm>
          <a:prstGeom prst="rect">
            <a:avLst/>
          </a:prstGeom>
          <a:noFill/>
        </p:spPr>
        <p:txBody>
          <a:bodyPr wrap="square" rtlCol="0">
            <a:spAutoFit/>
          </a:bodyPr>
          <a:lstStyle/>
          <a:p>
            <a:r>
              <a:rPr lang="tr-TR" sz="1600" i="0" u="none">
                <a:solidFill>
                  <a:schemeClr val="tx1"/>
                </a:solidFill>
              </a:rPr>
              <a:t>Figure 41: Car Test Result – 20dB Threshold</a:t>
            </a:r>
          </a:p>
        </p:txBody>
      </p:sp>
      <p:pic>
        <p:nvPicPr>
          <p:cNvPr id="6" name="Picture 5">
            <a:extLst>
              <a:ext uri="{FF2B5EF4-FFF2-40B4-BE49-F238E27FC236}">
                <a16:creationId xmlns:a16="http://schemas.microsoft.com/office/drawing/2014/main" id="{CC50F1A1-A06D-1BCF-BEB7-FEC3F642E35A}"/>
              </a:ext>
            </a:extLst>
          </p:cNvPr>
          <p:cNvPicPr>
            <a:picLocks noChangeAspect="1"/>
          </p:cNvPicPr>
          <p:nvPr/>
        </p:nvPicPr>
        <p:blipFill rotWithShape="1">
          <a:blip r:embed="rId3"/>
          <a:srcRect l="7918" r="12302"/>
          <a:stretch/>
        </p:blipFill>
        <p:spPr>
          <a:xfrm>
            <a:off x="527049" y="1373358"/>
            <a:ext cx="7804151" cy="4768702"/>
          </a:xfrm>
          <a:prstGeom prst="rect">
            <a:avLst/>
          </a:prstGeom>
        </p:spPr>
      </p:pic>
      <p:sp>
        <p:nvSpPr>
          <p:cNvPr id="7" name="TextBox 6">
            <a:extLst>
              <a:ext uri="{FF2B5EF4-FFF2-40B4-BE49-F238E27FC236}">
                <a16:creationId xmlns:a16="http://schemas.microsoft.com/office/drawing/2014/main" id="{01924DB7-E457-0C8E-5BB0-57735954AD24}"/>
              </a:ext>
            </a:extLst>
          </p:cNvPr>
          <p:cNvSpPr txBox="1"/>
          <p:nvPr/>
        </p:nvSpPr>
        <p:spPr>
          <a:xfrm>
            <a:off x="4165600" y="1248027"/>
            <a:ext cx="812797" cy="461665"/>
          </a:xfrm>
          <a:prstGeom prst="rect">
            <a:avLst/>
          </a:prstGeom>
          <a:noFill/>
        </p:spPr>
        <p:txBody>
          <a:bodyPr wrap="square" rtlCol="0">
            <a:spAutoFit/>
          </a:bodyPr>
          <a:lstStyle/>
          <a:p>
            <a:r>
              <a:rPr lang="tr-TR" sz="2400" i="0" u="none">
                <a:solidFill>
                  <a:schemeClr val="tx1"/>
                </a:solidFill>
              </a:rPr>
              <a:t>2.45</a:t>
            </a:r>
          </a:p>
        </p:txBody>
      </p:sp>
    </p:spTree>
    <p:extLst>
      <p:ext uri="{BB962C8B-B14F-4D97-AF65-F5344CB8AC3E}">
        <p14:creationId xmlns:p14="http://schemas.microsoft.com/office/powerpoint/2010/main" val="954500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D764-15AF-B16D-6BE6-2754D305581E}"/>
              </a:ext>
            </a:extLst>
          </p:cNvPr>
          <p:cNvSpPr>
            <a:spLocks noGrp="1"/>
          </p:cNvSpPr>
          <p:nvPr>
            <p:ph type="title"/>
          </p:nvPr>
        </p:nvSpPr>
        <p:spPr/>
        <p:txBody>
          <a:bodyPr/>
          <a:lstStyle/>
          <a:p>
            <a:r>
              <a:rPr lang="tr-TR"/>
              <a:t>Car Passing Through</a:t>
            </a:r>
            <a:endParaRPr lang="en-US"/>
          </a:p>
        </p:txBody>
      </p:sp>
      <p:sp>
        <p:nvSpPr>
          <p:cNvPr id="4" name="TextBox 3">
            <a:extLst>
              <a:ext uri="{FF2B5EF4-FFF2-40B4-BE49-F238E27FC236}">
                <a16:creationId xmlns:a16="http://schemas.microsoft.com/office/drawing/2014/main" id="{0F74D32A-4C43-4268-52DA-8D4D1C62ADA5}"/>
              </a:ext>
            </a:extLst>
          </p:cNvPr>
          <p:cNvSpPr txBox="1"/>
          <p:nvPr/>
        </p:nvSpPr>
        <p:spPr>
          <a:xfrm>
            <a:off x="2469287" y="6014777"/>
            <a:ext cx="4205422" cy="338554"/>
          </a:xfrm>
          <a:prstGeom prst="rect">
            <a:avLst/>
          </a:prstGeom>
          <a:noFill/>
        </p:spPr>
        <p:txBody>
          <a:bodyPr wrap="square" rtlCol="0">
            <a:spAutoFit/>
          </a:bodyPr>
          <a:lstStyle/>
          <a:p>
            <a:r>
              <a:rPr lang="tr-TR" sz="1600" i="0" u="none">
                <a:solidFill>
                  <a:schemeClr val="tx1"/>
                </a:solidFill>
              </a:rPr>
              <a:t>Figure 42: Car Test Result – 20 dB Threshold</a:t>
            </a:r>
          </a:p>
        </p:txBody>
      </p:sp>
      <p:sp>
        <p:nvSpPr>
          <p:cNvPr id="7" name="TextBox 6">
            <a:extLst>
              <a:ext uri="{FF2B5EF4-FFF2-40B4-BE49-F238E27FC236}">
                <a16:creationId xmlns:a16="http://schemas.microsoft.com/office/drawing/2014/main" id="{01924DB7-E457-0C8E-5BB0-57735954AD24}"/>
              </a:ext>
            </a:extLst>
          </p:cNvPr>
          <p:cNvSpPr txBox="1"/>
          <p:nvPr/>
        </p:nvSpPr>
        <p:spPr>
          <a:xfrm>
            <a:off x="4165600" y="1248027"/>
            <a:ext cx="812797" cy="461665"/>
          </a:xfrm>
          <a:prstGeom prst="rect">
            <a:avLst/>
          </a:prstGeom>
          <a:noFill/>
        </p:spPr>
        <p:txBody>
          <a:bodyPr wrap="square" rtlCol="0">
            <a:spAutoFit/>
          </a:bodyPr>
          <a:lstStyle/>
          <a:p>
            <a:r>
              <a:rPr lang="tr-TR" sz="2400" i="0" u="none">
                <a:solidFill>
                  <a:schemeClr val="tx1"/>
                </a:solidFill>
              </a:rPr>
              <a:t>5.8</a:t>
            </a:r>
          </a:p>
        </p:txBody>
      </p:sp>
      <p:pic>
        <p:nvPicPr>
          <p:cNvPr id="5" name="Picture 4">
            <a:extLst>
              <a:ext uri="{FF2B5EF4-FFF2-40B4-BE49-F238E27FC236}">
                <a16:creationId xmlns:a16="http://schemas.microsoft.com/office/drawing/2014/main" id="{A9276CA1-10EC-28BB-4037-EA587B9F613D}"/>
              </a:ext>
            </a:extLst>
          </p:cNvPr>
          <p:cNvPicPr>
            <a:picLocks noChangeAspect="1"/>
          </p:cNvPicPr>
          <p:nvPr/>
        </p:nvPicPr>
        <p:blipFill rotWithShape="1">
          <a:blip r:embed="rId3"/>
          <a:srcRect r="12310"/>
          <a:stretch/>
        </p:blipFill>
        <p:spPr>
          <a:xfrm>
            <a:off x="-137429" y="1408498"/>
            <a:ext cx="8606058" cy="4784362"/>
          </a:xfrm>
          <a:prstGeom prst="rect">
            <a:avLst/>
          </a:prstGeom>
        </p:spPr>
      </p:pic>
    </p:spTree>
    <p:extLst>
      <p:ext uri="{BB962C8B-B14F-4D97-AF65-F5344CB8AC3E}">
        <p14:creationId xmlns:p14="http://schemas.microsoft.com/office/powerpoint/2010/main" val="2343317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A179-6227-2A5B-61AD-DD99446FB81A}"/>
              </a:ext>
            </a:extLst>
          </p:cNvPr>
          <p:cNvSpPr>
            <a:spLocks noGrp="1"/>
          </p:cNvSpPr>
          <p:nvPr>
            <p:ph type="title"/>
          </p:nvPr>
        </p:nvSpPr>
        <p:spPr/>
        <p:txBody>
          <a:bodyPr/>
          <a:lstStyle/>
          <a:p>
            <a:r>
              <a:rPr lang="tr-TR" err="1"/>
              <a:t>Overall</a:t>
            </a:r>
            <a:endParaRPr lang="en-US"/>
          </a:p>
        </p:txBody>
      </p:sp>
      <p:graphicFrame>
        <p:nvGraphicFramePr>
          <p:cNvPr id="4" name="Table 4">
            <a:extLst>
              <a:ext uri="{FF2B5EF4-FFF2-40B4-BE49-F238E27FC236}">
                <a16:creationId xmlns:a16="http://schemas.microsoft.com/office/drawing/2014/main" id="{0CC73ACE-62E9-5E1D-5FC8-6BD7BD735569}"/>
              </a:ext>
            </a:extLst>
          </p:cNvPr>
          <p:cNvGraphicFramePr>
            <a:graphicFrameLocks noGrp="1"/>
          </p:cNvGraphicFramePr>
          <p:nvPr>
            <p:ph idx="1"/>
            <p:extLst>
              <p:ext uri="{D42A27DB-BD31-4B8C-83A1-F6EECF244321}">
                <p14:modId xmlns:p14="http://schemas.microsoft.com/office/powerpoint/2010/main" val="2714290729"/>
              </p:ext>
            </p:extLst>
          </p:nvPr>
        </p:nvGraphicFramePr>
        <p:xfrm>
          <a:off x="1149690" y="2079171"/>
          <a:ext cx="6844620" cy="3226524"/>
        </p:xfrm>
        <a:graphic>
          <a:graphicData uri="http://schemas.openxmlformats.org/drawingml/2006/table">
            <a:tbl>
              <a:tblPr>
                <a:tableStyleId>{ED083AE6-46FA-4A59-8FB0-9F97EB10719F}</a:tableStyleId>
              </a:tblPr>
              <a:tblGrid>
                <a:gridCol w="2281540">
                  <a:extLst>
                    <a:ext uri="{9D8B030D-6E8A-4147-A177-3AD203B41FA5}">
                      <a16:colId xmlns:a16="http://schemas.microsoft.com/office/drawing/2014/main" val="501720005"/>
                    </a:ext>
                  </a:extLst>
                </a:gridCol>
                <a:gridCol w="2281540">
                  <a:extLst>
                    <a:ext uri="{9D8B030D-6E8A-4147-A177-3AD203B41FA5}">
                      <a16:colId xmlns:a16="http://schemas.microsoft.com/office/drawing/2014/main" val="3461658990"/>
                    </a:ext>
                  </a:extLst>
                </a:gridCol>
                <a:gridCol w="2281540">
                  <a:extLst>
                    <a:ext uri="{9D8B030D-6E8A-4147-A177-3AD203B41FA5}">
                      <a16:colId xmlns:a16="http://schemas.microsoft.com/office/drawing/2014/main" val="12543129"/>
                    </a:ext>
                  </a:extLst>
                </a:gridCol>
              </a:tblGrid>
              <a:tr h="600891">
                <a:tc>
                  <a:txBody>
                    <a:bodyPr/>
                    <a:lstStyle/>
                    <a:p>
                      <a:pPr algn="ctr"/>
                      <a:endParaRPr lang="en-US" sz="2400"/>
                    </a:p>
                  </a:txBody>
                  <a:tcPr/>
                </a:tc>
                <a:tc>
                  <a:txBody>
                    <a:bodyPr/>
                    <a:lstStyle/>
                    <a:p>
                      <a:pPr algn="ctr"/>
                      <a:r>
                        <a:rPr lang="tr-TR" sz="2400"/>
                        <a:t>2.45GHz</a:t>
                      </a:r>
                      <a:endParaRPr lang="en-US" sz="2400"/>
                    </a:p>
                  </a:txBody>
                  <a:tcPr/>
                </a:tc>
                <a:tc>
                  <a:txBody>
                    <a:bodyPr/>
                    <a:lstStyle/>
                    <a:p>
                      <a:pPr algn="ctr"/>
                      <a:r>
                        <a:rPr lang="tr-TR" sz="2400"/>
                        <a:t>5.8GHz</a:t>
                      </a:r>
                      <a:endParaRPr lang="en-US" sz="2400"/>
                    </a:p>
                  </a:txBody>
                  <a:tcPr/>
                </a:tc>
                <a:extLst>
                  <a:ext uri="{0D108BD9-81ED-4DB2-BD59-A6C34878D82A}">
                    <a16:rowId xmlns:a16="http://schemas.microsoft.com/office/drawing/2014/main" val="1678372275"/>
                  </a:ext>
                </a:extLst>
              </a:tr>
              <a:tr h="600891">
                <a:tc>
                  <a:txBody>
                    <a:bodyPr/>
                    <a:lstStyle/>
                    <a:p>
                      <a:pPr algn="ctr"/>
                      <a:r>
                        <a:rPr lang="tr-TR" sz="2400"/>
                        <a:t>Range</a:t>
                      </a:r>
                      <a:endParaRPr lang="en-US" sz="2400"/>
                    </a:p>
                  </a:txBody>
                  <a:tcPr/>
                </a:tc>
                <a:tc>
                  <a:txBody>
                    <a:bodyPr/>
                    <a:lstStyle/>
                    <a:p>
                      <a:pPr algn="ctr"/>
                      <a:r>
                        <a:rPr lang="en-US" sz="2400" b="1" i="0" kern="1200">
                          <a:solidFill>
                            <a:schemeClr val="tx1"/>
                          </a:solidFill>
                          <a:effectLst/>
                          <a:latin typeface="+mn-lt"/>
                          <a:ea typeface="+mn-ea"/>
                          <a:cs typeface="+mn-cs"/>
                        </a:rPr>
                        <a:t>✔</a:t>
                      </a:r>
                      <a:endParaRPr lang="en-US" sz="2400"/>
                    </a:p>
                  </a:txBody>
                  <a:tcPr/>
                </a:tc>
                <a:tc>
                  <a:txBody>
                    <a:bodyPr/>
                    <a:lstStyle/>
                    <a:p>
                      <a:pPr algn="ctr"/>
                      <a:endParaRPr lang="en-US" sz="2400"/>
                    </a:p>
                  </a:txBody>
                  <a:tcPr/>
                </a:tc>
                <a:extLst>
                  <a:ext uri="{0D108BD9-81ED-4DB2-BD59-A6C34878D82A}">
                    <a16:rowId xmlns:a16="http://schemas.microsoft.com/office/drawing/2014/main" val="762750817"/>
                  </a:ext>
                </a:extLst>
              </a:tr>
              <a:tr h="600891">
                <a:tc>
                  <a:txBody>
                    <a:bodyPr/>
                    <a:lstStyle/>
                    <a:p>
                      <a:pPr algn="ctr"/>
                      <a:r>
                        <a:rPr lang="tr-TR" sz="2400"/>
                        <a:t>Through-Wall</a:t>
                      </a:r>
                      <a:endParaRPr lang="en-US" sz="2400"/>
                    </a:p>
                  </a:txBody>
                  <a:tcPr/>
                </a:tc>
                <a:tc>
                  <a:txBody>
                    <a:bodyPr/>
                    <a:lstStyle/>
                    <a:p>
                      <a:pPr algn="ctr"/>
                      <a:r>
                        <a:rPr lang="en-US" sz="2400" b="1" i="0" kern="1200">
                          <a:solidFill>
                            <a:schemeClr val="tx1"/>
                          </a:solidFill>
                          <a:effectLst/>
                          <a:latin typeface="+mn-lt"/>
                          <a:ea typeface="+mn-ea"/>
                          <a:cs typeface="+mn-cs"/>
                        </a:rPr>
                        <a:t>✔</a:t>
                      </a:r>
                      <a:endParaRPr lang="en-US" sz="2400"/>
                    </a:p>
                  </a:txBody>
                  <a:tcPr/>
                </a:tc>
                <a:tc>
                  <a:txBody>
                    <a:bodyPr/>
                    <a:lstStyle/>
                    <a:p>
                      <a:pPr algn="ctr"/>
                      <a:endParaRPr lang="en-US" sz="2400"/>
                    </a:p>
                  </a:txBody>
                  <a:tcPr/>
                </a:tc>
                <a:extLst>
                  <a:ext uri="{0D108BD9-81ED-4DB2-BD59-A6C34878D82A}">
                    <a16:rowId xmlns:a16="http://schemas.microsoft.com/office/drawing/2014/main" val="2593902730"/>
                  </a:ext>
                </a:extLst>
              </a:tr>
              <a:tr h="600891">
                <a:tc>
                  <a:txBody>
                    <a:bodyPr/>
                    <a:lstStyle/>
                    <a:p>
                      <a:pPr algn="ctr"/>
                      <a:r>
                        <a:rPr lang="tr-TR" sz="2400"/>
                        <a:t>Scattered Particals</a:t>
                      </a:r>
                      <a:endParaRPr lang="en-US" sz="2400"/>
                    </a:p>
                  </a:txBody>
                  <a:tcPr/>
                </a:tc>
                <a:tc>
                  <a:txBody>
                    <a:bodyPr/>
                    <a:lstStyle/>
                    <a:p>
                      <a:pPr algn="ctr"/>
                      <a:r>
                        <a:rPr lang="tr-TR" sz="2400" b="1"/>
                        <a:t>-</a:t>
                      </a:r>
                      <a:endParaRPr lang="en-US" sz="2400" b="1"/>
                    </a:p>
                  </a:txBody>
                  <a:tcPr/>
                </a:tc>
                <a:tc>
                  <a:txBody>
                    <a:bodyPr/>
                    <a:lstStyle/>
                    <a:p>
                      <a:pPr algn="ctr"/>
                      <a:r>
                        <a:rPr lang="tr-TR" sz="2400" b="1"/>
                        <a:t>-</a:t>
                      </a:r>
                      <a:endParaRPr lang="en-US" sz="2400" b="1"/>
                    </a:p>
                  </a:txBody>
                  <a:tcPr/>
                </a:tc>
                <a:extLst>
                  <a:ext uri="{0D108BD9-81ED-4DB2-BD59-A6C34878D82A}">
                    <a16:rowId xmlns:a16="http://schemas.microsoft.com/office/drawing/2014/main" val="3482313349"/>
                  </a:ext>
                </a:extLst>
              </a:tr>
              <a:tr h="600891">
                <a:tc>
                  <a:txBody>
                    <a:bodyPr/>
                    <a:lstStyle/>
                    <a:p>
                      <a:pPr algn="ctr"/>
                      <a:r>
                        <a:rPr lang="tr-TR" sz="2400"/>
                        <a:t>High Speed</a:t>
                      </a:r>
                      <a:endParaRPr lang="en-US" sz="2400"/>
                    </a:p>
                  </a:txBody>
                  <a:tcPr/>
                </a:tc>
                <a:tc>
                  <a:txBody>
                    <a:bodyPr/>
                    <a:lstStyle/>
                    <a:p>
                      <a:pPr algn="ctr"/>
                      <a:r>
                        <a:rPr lang="tr-TR" sz="2400" b="1"/>
                        <a:t>-</a:t>
                      </a:r>
                      <a:endParaRPr lang="en-US" sz="2400" b="1"/>
                    </a:p>
                  </a:txBody>
                  <a:tcPr/>
                </a:tc>
                <a:tc>
                  <a:txBody>
                    <a:bodyPr/>
                    <a:lstStyle/>
                    <a:p>
                      <a:pPr algn="ctr"/>
                      <a:r>
                        <a:rPr lang="tr-TR" sz="2400" b="1"/>
                        <a:t>-</a:t>
                      </a:r>
                      <a:endParaRPr lang="en-US" sz="2400" b="1"/>
                    </a:p>
                  </a:txBody>
                  <a:tcPr/>
                </a:tc>
                <a:extLst>
                  <a:ext uri="{0D108BD9-81ED-4DB2-BD59-A6C34878D82A}">
                    <a16:rowId xmlns:a16="http://schemas.microsoft.com/office/drawing/2014/main" val="1913901804"/>
                  </a:ext>
                </a:extLst>
              </a:tr>
            </a:tbl>
          </a:graphicData>
        </a:graphic>
      </p:graphicFrame>
    </p:spTree>
    <p:extLst>
      <p:ext uri="{BB962C8B-B14F-4D97-AF65-F5344CB8AC3E}">
        <p14:creationId xmlns:p14="http://schemas.microsoft.com/office/powerpoint/2010/main" val="3584972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80F9-58E9-4069-A96F-9BB70825919F}"/>
              </a:ext>
            </a:extLst>
          </p:cNvPr>
          <p:cNvSpPr>
            <a:spLocks noGrp="1"/>
          </p:cNvSpPr>
          <p:nvPr>
            <p:ph type="title"/>
          </p:nvPr>
        </p:nvSpPr>
        <p:spPr>
          <a:xfrm>
            <a:off x="992188" y="228600"/>
            <a:ext cx="7918450" cy="609600"/>
          </a:xfrm>
        </p:spPr>
        <p:txBody>
          <a:bodyPr wrap="square" anchor="ctr">
            <a:normAutofit/>
          </a:bodyPr>
          <a:lstStyle/>
          <a:p>
            <a:r>
              <a:rPr lang="tr-TR" altLang="tr-TR" err="1"/>
              <a:t>Microwave</a:t>
            </a:r>
            <a:r>
              <a:rPr lang="tr-TR" altLang="tr-TR"/>
              <a:t> Components</a:t>
            </a:r>
            <a:endParaRPr lang="en-US"/>
          </a:p>
        </p:txBody>
      </p:sp>
      <p:sp>
        <p:nvSpPr>
          <p:cNvPr id="14" name="Content Placeholder 3">
            <a:extLst>
              <a:ext uri="{FF2B5EF4-FFF2-40B4-BE49-F238E27FC236}">
                <a16:creationId xmlns:a16="http://schemas.microsoft.com/office/drawing/2014/main" id="{2DFE2686-9B30-45E4-885E-AAB8CAD3E38A}"/>
              </a:ext>
            </a:extLst>
          </p:cNvPr>
          <p:cNvSpPr>
            <a:spLocks noGrp="1"/>
          </p:cNvSpPr>
          <p:nvPr>
            <p:ph sz="half" idx="2"/>
          </p:nvPr>
        </p:nvSpPr>
        <p:spPr>
          <a:xfrm>
            <a:off x="361949" y="1323975"/>
            <a:ext cx="5538789" cy="5202238"/>
          </a:xfrm>
        </p:spPr>
        <p:txBody>
          <a:bodyPr/>
          <a:lstStyle/>
          <a:p>
            <a:r>
              <a:rPr lang="tr-TR" err="1"/>
              <a:t>Passive</a:t>
            </a:r>
            <a:r>
              <a:rPr lang="tr-TR"/>
              <a:t> Components</a:t>
            </a:r>
          </a:p>
          <a:p>
            <a:pPr lvl="1"/>
            <a:r>
              <a:rPr lang="tr-TR" err="1"/>
              <a:t>Splitter</a:t>
            </a:r>
            <a:r>
              <a:rPr lang="tr-TR"/>
              <a:t>/</a:t>
            </a:r>
            <a:r>
              <a:rPr lang="tr-TR" err="1"/>
              <a:t>combiner</a:t>
            </a:r>
            <a:endParaRPr lang="tr-TR"/>
          </a:p>
          <a:p>
            <a:pPr lvl="1"/>
            <a:r>
              <a:rPr lang="tr-TR" err="1"/>
              <a:t>Attenuators</a:t>
            </a:r>
            <a:endParaRPr lang="tr-TR"/>
          </a:p>
          <a:p>
            <a:pPr lvl="1"/>
            <a:r>
              <a:rPr lang="tr-TR" err="1"/>
              <a:t>Antennas</a:t>
            </a:r>
            <a:endParaRPr lang="tr-TR"/>
          </a:p>
          <a:p>
            <a:r>
              <a:rPr lang="tr-TR"/>
              <a:t>Active Components</a:t>
            </a:r>
          </a:p>
          <a:p>
            <a:pPr lvl="1"/>
            <a:r>
              <a:rPr lang="tr-TR"/>
              <a:t>Voltage Controlled Oscillator (VCO)</a:t>
            </a:r>
          </a:p>
          <a:p>
            <a:pPr lvl="1"/>
            <a:r>
              <a:rPr lang="tr-TR"/>
              <a:t>Amplifier</a:t>
            </a:r>
          </a:p>
          <a:p>
            <a:pPr lvl="1"/>
            <a:r>
              <a:rPr lang="tr-TR"/>
              <a:t>Mixer</a:t>
            </a:r>
          </a:p>
        </p:txBody>
      </p:sp>
    </p:spTree>
    <p:extLst>
      <p:ext uri="{BB962C8B-B14F-4D97-AF65-F5344CB8AC3E}">
        <p14:creationId xmlns:p14="http://schemas.microsoft.com/office/powerpoint/2010/main" val="4079589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1 Başlık">
            <a:extLst>
              <a:ext uri="{FF2B5EF4-FFF2-40B4-BE49-F238E27FC236}">
                <a16:creationId xmlns:a16="http://schemas.microsoft.com/office/drawing/2014/main" id="{A45132E5-3A20-43D0-AD9A-9BC03158E400}"/>
              </a:ext>
            </a:extLst>
          </p:cNvPr>
          <p:cNvSpPr>
            <a:spLocks noGrp="1" noChangeArrowheads="1"/>
          </p:cNvSpPr>
          <p:nvPr>
            <p:ph type="title"/>
          </p:nvPr>
        </p:nvSpPr>
        <p:spPr/>
        <p:txBody>
          <a:bodyPr/>
          <a:lstStyle/>
          <a:p>
            <a:r>
              <a:rPr lang="tr-TR" altLang="tr-TR"/>
              <a:t>CONCLUSION</a:t>
            </a:r>
            <a:endParaRPr lang="en-US" altLang="tr-TR"/>
          </a:p>
        </p:txBody>
      </p:sp>
      <p:sp>
        <p:nvSpPr>
          <p:cNvPr id="26627" name="2 İçerik Yer Tutucusu">
            <a:extLst>
              <a:ext uri="{FF2B5EF4-FFF2-40B4-BE49-F238E27FC236}">
                <a16:creationId xmlns:a16="http://schemas.microsoft.com/office/drawing/2014/main" id="{D4918FA0-6CB0-4D1A-9329-DC5A31581A47}"/>
              </a:ext>
            </a:extLst>
          </p:cNvPr>
          <p:cNvSpPr>
            <a:spLocks noGrp="1" noChangeArrowheads="1"/>
          </p:cNvSpPr>
          <p:nvPr>
            <p:ph idx="1"/>
          </p:nvPr>
        </p:nvSpPr>
        <p:spPr/>
        <p:txBody>
          <a:bodyPr/>
          <a:lstStyle/>
          <a:p>
            <a:r>
              <a:rPr lang="tr-TR" altLang="tr-TR" err="1"/>
              <a:t>We</a:t>
            </a:r>
            <a:r>
              <a:rPr lang="tr-TR" altLang="tr-TR"/>
              <a:t> can </a:t>
            </a:r>
            <a:r>
              <a:rPr lang="tr-TR" altLang="tr-TR" err="1"/>
              <a:t>produce</a:t>
            </a:r>
            <a:r>
              <a:rPr lang="tr-TR" altLang="tr-TR"/>
              <a:t> RF </a:t>
            </a:r>
            <a:r>
              <a:rPr lang="tr-TR" altLang="tr-TR" err="1"/>
              <a:t>commonents</a:t>
            </a:r>
            <a:r>
              <a:rPr lang="tr-TR" altLang="tr-TR"/>
              <a:t> in </a:t>
            </a:r>
            <a:r>
              <a:rPr lang="tr-TR" altLang="tr-TR" err="1"/>
              <a:t>inexpensive</a:t>
            </a:r>
            <a:r>
              <a:rPr lang="tr-TR" altLang="tr-TR"/>
              <a:t> </a:t>
            </a:r>
            <a:r>
              <a:rPr lang="tr-TR" altLang="tr-TR" err="1"/>
              <a:t>way</a:t>
            </a:r>
            <a:r>
              <a:rPr lang="tr-TR" altLang="tr-TR"/>
              <a:t>.</a:t>
            </a:r>
          </a:p>
          <a:p>
            <a:r>
              <a:rPr lang="tr-TR" altLang="tr-TR" err="1"/>
              <a:t>In</a:t>
            </a:r>
            <a:r>
              <a:rPr lang="tr-TR" altLang="tr-TR"/>
              <a:t> </a:t>
            </a:r>
            <a:r>
              <a:rPr lang="tr-TR" altLang="tr-TR" err="1"/>
              <a:t>practice</a:t>
            </a:r>
            <a:r>
              <a:rPr lang="tr-TR" altLang="tr-TR"/>
              <a:t> </a:t>
            </a:r>
            <a:r>
              <a:rPr lang="tr-TR" altLang="tr-TR" err="1"/>
              <a:t>voltage</a:t>
            </a:r>
            <a:r>
              <a:rPr lang="tr-TR" altLang="tr-TR"/>
              <a:t> </a:t>
            </a:r>
            <a:r>
              <a:rPr lang="tr-TR" altLang="tr-TR" err="1"/>
              <a:t>stable</a:t>
            </a:r>
            <a:r>
              <a:rPr lang="tr-TR" altLang="tr-TR"/>
              <a:t> </a:t>
            </a:r>
            <a:r>
              <a:rPr lang="tr-TR" altLang="tr-TR" err="1"/>
              <a:t>power</a:t>
            </a:r>
            <a:r>
              <a:rPr lang="tr-TR" altLang="tr-TR"/>
              <a:t> </a:t>
            </a:r>
            <a:r>
              <a:rPr lang="tr-TR" altLang="tr-TR" err="1"/>
              <a:t>circuits</a:t>
            </a:r>
            <a:r>
              <a:rPr lang="tr-TR" altLang="tr-TR"/>
              <a:t> can be </a:t>
            </a:r>
            <a:r>
              <a:rPr lang="tr-TR" altLang="tr-TR" err="1"/>
              <a:t>complex</a:t>
            </a:r>
            <a:r>
              <a:rPr lang="tr-TR" altLang="tr-TR"/>
              <a:t>.</a:t>
            </a:r>
          </a:p>
          <a:p>
            <a:r>
              <a:rPr lang="tr-TR" altLang="tr-TR" err="1"/>
              <a:t>There</a:t>
            </a:r>
            <a:r>
              <a:rPr lang="tr-TR" altLang="tr-TR"/>
              <a:t> is </a:t>
            </a:r>
            <a:r>
              <a:rPr lang="tr-TR" altLang="tr-TR" err="1"/>
              <a:t>no</a:t>
            </a:r>
            <a:r>
              <a:rPr lang="tr-TR" altLang="tr-TR"/>
              <a:t> </a:t>
            </a:r>
            <a:r>
              <a:rPr lang="tr-TR" altLang="tr-TR" err="1"/>
              <a:t>dramatic</a:t>
            </a:r>
            <a:r>
              <a:rPr lang="tr-TR" altLang="tr-TR"/>
              <a:t> </a:t>
            </a:r>
            <a:r>
              <a:rPr lang="tr-TR" altLang="tr-TR" err="1"/>
              <a:t>differences</a:t>
            </a:r>
            <a:r>
              <a:rPr lang="tr-TR" altLang="tr-TR"/>
              <a:t> </a:t>
            </a:r>
            <a:r>
              <a:rPr lang="tr-TR" altLang="tr-TR" err="1"/>
              <a:t>between</a:t>
            </a:r>
            <a:r>
              <a:rPr lang="tr-TR" altLang="tr-TR"/>
              <a:t> 2.45GHz </a:t>
            </a:r>
            <a:r>
              <a:rPr lang="tr-TR" altLang="tr-TR" err="1"/>
              <a:t>and</a:t>
            </a:r>
            <a:r>
              <a:rPr lang="tr-TR" altLang="tr-TR"/>
              <a:t> 5.8GHz </a:t>
            </a:r>
            <a:r>
              <a:rPr lang="tr-TR" altLang="tr-TR" err="1"/>
              <a:t>doppler</a:t>
            </a:r>
            <a:r>
              <a:rPr lang="tr-TR" altLang="tr-TR"/>
              <a:t> radar </a:t>
            </a:r>
            <a:r>
              <a:rPr lang="tr-TR" altLang="tr-TR" err="1"/>
              <a:t>for</a:t>
            </a:r>
            <a:r>
              <a:rPr lang="tr-TR" altLang="tr-TR"/>
              <a:t> </a:t>
            </a:r>
            <a:r>
              <a:rPr lang="tr-TR" altLang="tr-TR" err="1"/>
              <a:t>small</a:t>
            </a:r>
            <a:r>
              <a:rPr lang="tr-TR" altLang="tr-TR"/>
              <a:t> </a:t>
            </a:r>
            <a:r>
              <a:rPr lang="tr-TR" altLang="tr-TR" err="1"/>
              <a:t>range</a:t>
            </a:r>
            <a:r>
              <a:rPr lang="tr-TR" altLang="tr-TR"/>
              <a:t>.</a:t>
            </a:r>
          </a:p>
          <a:p>
            <a:r>
              <a:rPr lang="tr-TR" altLang="tr-TR"/>
              <a:t>Can be </a:t>
            </a:r>
            <a:r>
              <a:rPr lang="tr-TR" altLang="tr-TR" err="1"/>
              <a:t>improved</a:t>
            </a:r>
            <a:r>
              <a:rPr lang="tr-TR" altLang="tr-TR"/>
              <a:t>.</a:t>
            </a:r>
          </a:p>
          <a:p>
            <a:r>
              <a:rPr lang="tr-TR" altLang="tr-TR"/>
              <a:t>Final </a:t>
            </a:r>
            <a:r>
              <a:rPr lang="tr-TR" altLang="tr-TR" err="1"/>
              <a:t>thoughts</a:t>
            </a:r>
            <a:r>
              <a:rPr lang="tr-TR" altLang="tr-TR"/>
              <a:t>.</a:t>
            </a:r>
          </a:p>
          <a:p>
            <a:endParaRPr lang="tr-TR" altLang="tr-TR"/>
          </a:p>
          <a:p>
            <a:endParaRPr lang="tr-TR" altLang="tr-TR">
              <a:highlight>
                <a:srgbClr val="FFFF00"/>
              </a:highlight>
            </a:endParaRPr>
          </a:p>
          <a:p>
            <a:endParaRPr lang="tr-TR" altLang="tr-TR">
              <a:highlight>
                <a:srgbClr val="FFFF00"/>
              </a:highlight>
            </a:endParaRPr>
          </a:p>
          <a:p>
            <a:endParaRPr lang="tr-TR" altLang="tr-TR">
              <a:highlight>
                <a:srgbClr val="FFFF00"/>
              </a:highlight>
            </a:endParaRPr>
          </a:p>
          <a:p>
            <a:endParaRPr lang="tr-TR" altLang="tr-TR">
              <a:highlight>
                <a:srgbClr val="FFFF00"/>
              </a:highlight>
            </a:endParaRPr>
          </a:p>
          <a:p>
            <a:endParaRPr lang="tr-TR" altLang="tr-TR">
              <a:highlight>
                <a:srgbClr val="FFFF00"/>
              </a:highlight>
            </a:endParaRPr>
          </a:p>
          <a:p>
            <a:endParaRPr lang="tr-TR" altLang="tr-TR">
              <a:highlight>
                <a:srgbClr val="FFFF00"/>
              </a:highlight>
            </a:endParaRPr>
          </a:p>
        </p:txBody>
      </p:sp>
    </p:spTree>
    <p:extLst>
      <p:ext uri="{BB962C8B-B14F-4D97-AF65-F5344CB8AC3E}">
        <p14:creationId xmlns:p14="http://schemas.microsoft.com/office/powerpoint/2010/main" val="569282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1 Başlık">
            <a:extLst>
              <a:ext uri="{FF2B5EF4-FFF2-40B4-BE49-F238E27FC236}">
                <a16:creationId xmlns:a16="http://schemas.microsoft.com/office/drawing/2014/main" id="{78F52997-9B67-43DD-A56D-9631AA801835}"/>
              </a:ext>
            </a:extLst>
          </p:cNvPr>
          <p:cNvSpPr>
            <a:spLocks noGrp="1" noChangeArrowheads="1"/>
          </p:cNvSpPr>
          <p:nvPr>
            <p:ph type="title"/>
          </p:nvPr>
        </p:nvSpPr>
        <p:spPr/>
        <p:txBody>
          <a:bodyPr/>
          <a:lstStyle/>
          <a:p>
            <a:r>
              <a:rPr lang="tr-TR" altLang="tr-TR"/>
              <a:t>REFERENCES</a:t>
            </a:r>
            <a:endParaRPr lang="en-US" altLang="tr-TR"/>
          </a:p>
        </p:txBody>
      </p:sp>
      <p:sp>
        <p:nvSpPr>
          <p:cNvPr id="27651" name="2 İçerik Yer Tutucusu">
            <a:extLst>
              <a:ext uri="{FF2B5EF4-FFF2-40B4-BE49-F238E27FC236}">
                <a16:creationId xmlns:a16="http://schemas.microsoft.com/office/drawing/2014/main" id="{286F0412-ACCC-4194-80DB-1725C4A7226D}"/>
              </a:ext>
            </a:extLst>
          </p:cNvPr>
          <p:cNvSpPr>
            <a:spLocks noGrp="1" noChangeArrowheads="1"/>
          </p:cNvSpPr>
          <p:nvPr>
            <p:ph idx="1"/>
          </p:nvPr>
        </p:nvSpPr>
        <p:spPr/>
        <p:txBody>
          <a:bodyPr/>
          <a:lstStyle/>
          <a:p>
            <a:pPr>
              <a:buFont typeface="Wingdings 2" pitchFamily="18" charset="2"/>
              <a:buNone/>
              <a:tabLst>
                <a:tab pos="282575" algn="l"/>
              </a:tabLst>
            </a:pPr>
            <a:r>
              <a:rPr lang="en-US" altLang="tr-TR" sz="1200"/>
              <a:t>[1] A. Pandey, Practical Microstrip and printed antenna design. London, Boston: Artech House, 2019</a:t>
            </a:r>
          </a:p>
          <a:p>
            <a:pPr>
              <a:buFont typeface="Wingdings 2" pitchFamily="18" charset="2"/>
              <a:buNone/>
              <a:tabLst>
                <a:tab pos="282575" algn="l"/>
              </a:tabLst>
            </a:pPr>
            <a:r>
              <a:rPr lang="en-US" altLang="tr-TR" sz="1200"/>
              <a:t>[2] Radar bands. [Online]. Available: https://www.everythingweather.com/weatherradar/bands.shtml. [Accessed: 27-Nov-2021].</a:t>
            </a:r>
          </a:p>
          <a:p>
            <a:pPr>
              <a:buFont typeface="Wingdings 2" pitchFamily="18" charset="2"/>
              <a:buNone/>
              <a:tabLst>
                <a:tab pos="282575" algn="l"/>
              </a:tabLst>
            </a:pPr>
            <a:r>
              <a:rPr lang="en-US" altLang="tr-TR" sz="1200"/>
              <a:t>[3] “Radar,” Wikipedia, 24-Nov-2021. [Online]. Available:</a:t>
            </a:r>
          </a:p>
          <a:p>
            <a:pPr>
              <a:buFont typeface="Wingdings 2" pitchFamily="18" charset="2"/>
              <a:buNone/>
              <a:tabLst>
                <a:tab pos="282575" algn="l"/>
              </a:tabLst>
            </a:pPr>
            <a:r>
              <a:rPr lang="tr-TR" altLang="tr-TR" sz="1200"/>
              <a:t>      </a:t>
            </a:r>
            <a:r>
              <a:rPr lang="en-US" altLang="tr-TR" sz="1200"/>
              <a:t>https://en.wikipedia.org/wiki/Radar. [Accessed: 27-Nov-2021]. </a:t>
            </a:r>
          </a:p>
          <a:p>
            <a:pPr>
              <a:buFont typeface="Wingdings 2" pitchFamily="18" charset="2"/>
              <a:buNone/>
              <a:tabLst>
                <a:tab pos="282575" algn="l"/>
              </a:tabLst>
            </a:pPr>
            <a:r>
              <a:rPr lang="en-US" altLang="tr-TR" sz="1200"/>
              <a:t>[4] “Doppler effect,” Wikipedia, 18-Oct-2021. [Online]. Available:</a:t>
            </a:r>
          </a:p>
          <a:p>
            <a:pPr>
              <a:buFont typeface="Wingdings 2" pitchFamily="18" charset="2"/>
              <a:buNone/>
              <a:tabLst>
                <a:tab pos="282575" algn="l"/>
              </a:tabLst>
            </a:pPr>
            <a:r>
              <a:rPr lang="tr-TR" altLang="tr-TR" sz="1200"/>
              <a:t>      </a:t>
            </a:r>
            <a:r>
              <a:rPr lang="en-US" altLang="tr-TR" sz="1200"/>
              <a:t>https://en.wikipedia.org/wiki/Doppler_effect. [Accessed: 27-Nov-2021]</a:t>
            </a:r>
          </a:p>
          <a:p>
            <a:pPr>
              <a:buFont typeface="Wingdings 2" pitchFamily="18" charset="2"/>
              <a:buNone/>
              <a:tabLst>
                <a:tab pos="282575" algn="l"/>
              </a:tabLst>
            </a:pPr>
            <a:r>
              <a:rPr lang="en-US" altLang="tr-TR" sz="1200"/>
              <a:t>[5] “</a:t>
            </a:r>
            <a:r>
              <a:rPr lang="en-US" altLang="tr-TR" sz="1200" err="1"/>
              <a:t>Talk:velocity-addition</a:t>
            </a:r>
            <a:r>
              <a:rPr lang="en-US" altLang="tr-TR" sz="1200"/>
              <a:t> formula/archive 1,” Wikipedia, 16-Jul-2016. [Online].</a:t>
            </a:r>
          </a:p>
          <a:p>
            <a:pPr>
              <a:buFont typeface="Wingdings 2" pitchFamily="18" charset="2"/>
              <a:buNone/>
              <a:tabLst>
                <a:tab pos="282575" algn="l"/>
              </a:tabLst>
            </a:pPr>
            <a:r>
              <a:rPr lang="tr-TR" altLang="tr-TR" sz="1200"/>
              <a:t>      </a:t>
            </a:r>
            <a:r>
              <a:rPr lang="en-US" altLang="tr-TR" sz="1200"/>
              <a:t>Available: https://en.wikipedia.org/wiki/Talk:Velocity-addition_formula/Archive_1.</a:t>
            </a:r>
          </a:p>
          <a:p>
            <a:pPr>
              <a:buFont typeface="Wingdings 2" pitchFamily="18" charset="2"/>
              <a:buNone/>
              <a:tabLst>
                <a:tab pos="282575" algn="l"/>
              </a:tabLst>
            </a:pPr>
            <a:r>
              <a:rPr lang="en-US" altLang="tr-TR" sz="1200"/>
              <a:t>[Accessed: 27-Nov-2021].</a:t>
            </a:r>
          </a:p>
          <a:p>
            <a:pPr>
              <a:buFont typeface="Wingdings 2" pitchFamily="18" charset="2"/>
              <a:buNone/>
              <a:tabLst>
                <a:tab pos="282575" algn="l"/>
              </a:tabLst>
            </a:pPr>
            <a:r>
              <a:rPr lang="en-US" altLang="tr-TR" sz="1200"/>
              <a:t>[6] G. L. </a:t>
            </a:r>
            <a:r>
              <a:rPr lang="en-US" altLang="tr-TR" sz="1200" err="1"/>
              <a:t>Charvat</a:t>
            </a:r>
            <a:r>
              <a:rPr lang="en-US" altLang="tr-TR" sz="1200"/>
              <a:t>, Small and short-range radar systems. Boca Raton: CRC Press, Taylor &amp;amp; Francis, 2017. </a:t>
            </a:r>
          </a:p>
          <a:p>
            <a:pPr>
              <a:buFont typeface="Wingdings 2" pitchFamily="18" charset="2"/>
              <a:buNone/>
              <a:tabLst>
                <a:tab pos="282575" algn="l"/>
              </a:tabLst>
            </a:pPr>
            <a:r>
              <a:rPr lang="en-US" altLang="tr-TR" sz="1200"/>
              <a:t>[7] A. </a:t>
            </a:r>
            <a:r>
              <a:rPr lang="en-US" altLang="tr-TR" sz="1200" err="1"/>
              <a:t>Karatay</a:t>
            </a:r>
            <a:r>
              <a:rPr lang="en-US" altLang="tr-TR" sz="1200"/>
              <a:t>, D. </a:t>
            </a:r>
            <a:r>
              <a:rPr lang="en-US" altLang="tr-TR" sz="1200" err="1"/>
              <a:t>Orcan</a:t>
            </a:r>
            <a:r>
              <a:rPr lang="en-US" altLang="tr-TR" sz="1200"/>
              <a:t>, C. </a:t>
            </a:r>
            <a:r>
              <a:rPr lang="en-US" altLang="tr-TR" sz="1200" err="1"/>
              <a:t>Özkal</a:t>
            </a:r>
            <a:r>
              <a:rPr lang="en-US" altLang="tr-TR" sz="1200"/>
              <a:t>, and F. </a:t>
            </a:r>
            <a:r>
              <a:rPr lang="en-US" altLang="tr-TR" sz="1200" err="1"/>
              <a:t>Yaman</a:t>
            </a:r>
            <a:r>
              <a:rPr lang="en-US" altLang="tr-TR" sz="1200"/>
              <a:t>, “Implementation and experimental verifications of microstrip antennas for angular scanning of a Doppler radar,” AEU-International Journal of Electronics and Communications, vol. 101, pp. 76–84, 2019.</a:t>
            </a:r>
          </a:p>
          <a:p>
            <a:pPr>
              <a:buFont typeface="Wingdings 2" pitchFamily="18" charset="2"/>
              <a:buNone/>
              <a:tabLst>
                <a:tab pos="282575" algn="l"/>
              </a:tabLst>
            </a:pPr>
            <a:r>
              <a:rPr lang="en-US" altLang="tr-TR" sz="1200"/>
              <a:t>[8]“Wilkinson isolation,” Microwaves101. [Online]. Available: https://www.microwaves101.com/encyclopedias/wilkinson-isolation. [Accessed: 19-Apr-2022].</a:t>
            </a:r>
          </a:p>
          <a:p>
            <a:pPr>
              <a:buFont typeface="Wingdings 2" pitchFamily="18" charset="2"/>
              <a:buNone/>
              <a:tabLst>
                <a:tab pos="282575" algn="l"/>
              </a:tabLst>
            </a:pPr>
            <a:r>
              <a:rPr lang="en-US" altLang="tr-TR" sz="1200"/>
              <a:t>[9] “What is Return Loss?,” everything RF, 10-Nov-2018. [Online]. Available:   https://www.everythingrf.com/community/what-is-return-loss. [Accessed: 13-Jan-2022]. </a:t>
            </a:r>
          </a:p>
          <a:p>
            <a:pPr>
              <a:buFont typeface="Wingdings 2" pitchFamily="18" charset="2"/>
              <a:buNone/>
              <a:tabLst>
                <a:tab pos="282575" algn="l"/>
              </a:tabLst>
            </a:pPr>
            <a:r>
              <a:rPr lang="en-US" altLang="tr-TR" sz="1200"/>
              <a:t>[10] A. Henkel, “What are S-Parameters?,” everything RF, 06-Aug-2019. [Online]. Available: https://www.everythingrf.com/community/what-are-s-parameters. [Accessed: 13-Jan-2022].</a:t>
            </a:r>
          </a:p>
          <a:p>
            <a:pPr>
              <a:buFont typeface="Wingdings 2" pitchFamily="18" charset="2"/>
              <a:buNone/>
              <a:tabLst>
                <a:tab pos="282575" algn="l"/>
              </a:tabLst>
            </a:pPr>
            <a:r>
              <a:rPr lang="en-US" altLang="tr-TR" sz="1200"/>
              <a:t>[11] “Main characteristics of chip attenuators and Pat Series: Susumu Deutschland GmbH,” SSMSUSUMU. [Online]. Available: https://www.susumu.co.jp/france/tech/highfrequencychip03.php. [Accessed: 13-Jan-2022]. </a:t>
            </a:r>
          </a:p>
          <a:p>
            <a:pPr>
              <a:buFont typeface="Wingdings 2" pitchFamily="18" charset="2"/>
              <a:buNone/>
              <a:tabLst>
                <a:tab pos="282575" algn="l"/>
              </a:tabLst>
            </a:pPr>
            <a:r>
              <a:rPr lang="en-US" altLang="tr-TR" sz="1200"/>
              <a:t>[12] “What is antenna gain,” </a:t>
            </a:r>
            <a:r>
              <a:rPr lang="en-US" altLang="tr-TR" sz="1200" err="1"/>
              <a:t>NetXL</a:t>
            </a:r>
            <a:r>
              <a:rPr lang="en-US" altLang="tr-TR" sz="1200"/>
              <a:t> Blog, 10-Jul-2019. [Online]. Available: https://www.netxl.com/blog/networking/antenna-gain/. [Accessed: 13-Jan-2022].</a:t>
            </a:r>
          </a:p>
          <a:p>
            <a:pPr>
              <a:buFont typeface="Wingdings 2" pitchFamily="18" charset="2"/>
              <a:buNone/>
              <a:tabLst>
                <a:tab pos="282575" algn="l"/>
              </a:tabLst>
            </a:pPr>
            <a:r>
              <a:rPr lang="en-US" altLang="tr-TR" sz="1200"/>
              <a:t>[13] H. T. </a:t>
            </a:r>
            <a:r>
              <a:rPr lang="en-US" altLang="tr-TR" sz="1200" err="1"/>
              <a:t>Friis</a:t>
            </a:r>
            <a:r>
              <a:rPr lang="en-US" altLang="tr-TR" sz="1200"/>
              <a:t>, “A note on a simple transmission formula,” Proceedings of the IRE, vol. 34, no. 5, pp. 254–256, 1946.</a:t>
            </a:r>
          </a:p>
          <a:p>
            <a:pPr>
              <a:buFont typeface="Wingdings 2" pitchFamily="18" charset="2"/>
              <a:buNone/>
              <a:tabLst>
                <a:tab pos="282575" algn="l"/>
              </a:tabLst>
            </a:pPr>
            <a:r>
              <a:rPr lang="en-US" altLang="tr-TR" sz="1200"/>
              <a:t>[14] “Photosensitive dry film for PCB (12’ X 20’),” </a:t>
            </a:r>
            <a:r>
              <a:rPr lang="en-US" altLang="tr-TR" sz="1200" err="1"/>
              <a:t>leetechbd</a:t>
            </a:r>
            <a:r>
              <a:rPr lang="en-US" altLang="tr-TR" sz="1200"/>
              <a:t>. [Online]. Available: https://leetechbd.com/product/photosensitive-dry-film-pcb/. [Accessed: 19-Apr-2022].</a:t>
            </a:r>
          </a:p>
          <a:p>
            <a:pPr>
              <a:buFont typeface="Wingdings 2" pitchFamily="18" charset="2"/>
              <a:buNone/>
              <a:tabLst>
                <a:tab pos="282575" algn="l"/>
              </a:tabLst>
            </a:pPr>
            <a:endParaRPr lang="en-US" altLang="tr-T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tr-TR" altLang="tr-TR"/>
              <a:t>PROBLEM DEFINITION</a:t>
            </a:r>
            <a:endParaRPr lang="en-US" altLang="tr-T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en-US" altLang="tr-TR"/>
              <a:t>Measurements with a Doppler Radar</a:t>
            </a:r>
            <a:endParaRPr lang="tr-TR" altLang="tr-TR"/>
          </a:p>
          <a:p>
            <a:r>
              <a:rPr lang="tr-TR" altLang="tr-TR" err="1"/>
              <a:t>Building</a:t>
            </a:r>
            <a:r>
              <a:rPr lang="tr-TR" altLang="tr-TR"/>
              <a:t> 5.8GHz </a:t>
            </a:r>
            <a:r>
              <a:rPr lang="tr-TR" altLang="tr-TR" err="1"/>
              <a:t>Doppler</a:t>
            </a:r>
            <a:r>
              <a:rPr lang="tr-TR" altLang="tr-TR"/>
              <a:t> Radar</a:t>
            </a:r>
          </a:p>
          <a:p>
            <a:r>
              <a:rPr lang="tr-TR" altLang="tr-TR" err="1"/>
              <a:t>Designing</a:t>
            </a:r>
            <a:r>
              <a:rPr lang="tr-TR" altLang="tr-TR"/>
              <a:t> a </a:t>
            </a:r>
            <a:r>
              <a:rPr lang="tr-TR" altLang="tr-TR" err="1"/>
              <a:t>Portable</a:t>
            </a:r>
            <a:r>
              <a:rPr lang="tr-TR" altLang="tr-TR"/>
              <a:t> </a:t>
            </a:r>
            <a:r>
              <a:rPr lang="tr-TR" altLang="tr-TR" err="1"/>
              <a:t>System</a:t>
            </a:r>
            <a:endParaRPr lang="tr-TR" altLang="tr-TR"/>
          </a:p>
          <a:p>
            <a:r>
              <a:rPr lang="tr-TR" altLang="tr-TR" err="1"/>
              <a:t>Designing</a:t>
            </a:r>
            <a:r>
              <a:rPr lang="tr-TR" altLang="tr-TR"/>
              <a:t> </a:t>
            </a:r>
            <a:r>
              <a:rPr lang="tr-TR" altLang="tr-TR" err="1"/>
              <a:t>Additional</a:t>
            </a:r>
            <a:r>
              <a:rPr lang="tr-TR" altLang="tr-TR"/>
              <a:t> Components</a:t>
            </a:r>
          </a:p>
          <a:p>
            <a:r>
              <a:rPr lang="tr-TR" altLang="tr-TR" err="1"/>
              <a:t>Manufacturing</a:t>
            </a:r>
            <a:endParaRPr lang="tr-TR" altLang="tr-TR"/>
          </a:p>
          <a:p>
            <a:endParaRPr lang="tr-TR" altLang="tr-T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en-US" altLang="tr-TR"/>
              <a:t>Measurements with a Doppler Radar</a:t>
            </a:r>
            <a:endParaRPr lang="tr-TR" altLang="tr-T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tr-TR" altLang="tr-TR" err="1"/>
              <a:t>Rebuilding</a:t>
            </a:r>
            <a:r>
              <a:rPr lang="tr-TR" altLang="tr-TR"/>
              <a:t> 2.45GHz </a:t>
            </a:r>
            <a:r>
              <a:rPr lang="tr-TR" altLang="tr-TR" err="1"/>
              <a:t>doppler</a:t>
            </a:r>
            <a:r>
              <a:rPr lang="tr-TR" altLang="tr-TR"/>
              <a:t> radar</a:t>
            </a:r>
          </a:p>
          <a:p>
            <a:r>
              <a:rPr lang="tr-TR" altLang="tr-TR" err="1"/>
              <a:t>Audio</a:t>
            </a:r>
            <a:r>
              <a:rPr lang="tr-TR" altLang="tr-TR"/>
              <a:t> </a:t>
            </a:r>
            <a:r>
              <a:rPr lang="tr-TR" altLang="tr-TR" err="1"/>
              <a:t>amplifier</a:t>
            </a:r>
            <a:r>
              <a:rPr lang="tr-TR" altLang="tr-TR"/>
              <a:t> </a:t>
            </a:r>
            <a:r>
              <a:rPr lang="tr-TR" altLang="tr-TR" err="1"/>
              <a:t>circuit</a:t>
            </a:r>
            <a:endParaRPr lang="tr-TR" altLang="tr-TR"/>
          </a:p>
          <a:p>
            <a:r>
              <a:rPr lang="tr-TR" altLang="tr-TR" err="1"/>
              <a:t>Calculating</a:t>
            </a:r>
            <a:r>
              <a:rPr lang="tr-TR" altLang="tr-TR"/>
              <a:t> </a:t>
            </a:r>
            <a:r>
              <a:rPr lang="tr-TR" altLang="tr-TR" err="1"/>
              <a:t>expected</a:t>
            </a:r>
            <a:r>
              <a:rPr lang="tr-TR" altLang="tr-TR"/>
              <a:t> </a:t>
            </a:r>
            <a:r>
              <a:rPr lang="tr-TR" altLang="tr-TR" err="1"/>
              <a:t>results</a:t>
            </a:r>
            <a:endParaRPr lang="tr-TR" altLang="tr-TR"/>
          </a:p>
          <a:p>
            <a:endParaRPr lang="tr-TR" altLang="tr-TR"/>
          </a:p>
        </p:txBody>
      </p:sp>
    </p:spTree>
    <p:extLst>
      <p:ext uri="{BB962C8B-B14F-4D97-AF65-F5344CB8AC3E}">
        <p14:creationId xmlns:p14="http://schemas.microsoft.com/office/powerpoint/2010/main" val="21432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tr-TR" altLang="tr-TR" err="1"/>
              <a:t>Building</a:t>
            </a:r>
            <a:r>
              <a:rPr lang="tr-TR" altLang="tr-TR"/>
              <a:t> 5.8GHz </a:t>
            </a:r>
            <a:r>
              <a:rPr lang="tr-TR" altLang="tr-TR" err="1"/>
              <a:t>Doppler</a:t>
            </a:r>
            <a:r>
              <a:rPr lang="tr-TR" altLang="tr-TR"/>
              <a:t> Radar</a:t>
            </a: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tr-TR" altLang="tr-TR" err="1"/>
              <a:t>Designing</a:t>
            </a:r>
            <a:r>
              <a:rPr lang="tr-TR" altLang="tr-TR"/>
              <a:t> 5.8GHz </a:t>
            </a:r>
            <a:r>
              <a:rPr lang="tr-TR" altLang="tr-TR" err="1"/>
              <a:t>doppler</a:t>
            </a:r>
            <a:r>
              <a:rPr lang="tr-TR" altLang="tr-TR"/>
              <a:t> radar</a:t>
            </a:r>
          </a:p>
          <a:p>
            <a:r>
              <a:rPr lang="tr-TR" altLang="tr-TR" err="1"/>
              <a:t>Checking</a:t>
            </a:r>
            <a:r>
              <a:rPr lang="tr-TR" altLang="tr-TR"/>
              <a:t> </a:t>
            </a:r>
            <a:r>
              <a:rPr lang="tr-TR" altLang="tr-TR" err="1"/>
              <a:t>datasheets</a:t>
            </a:r>
            <a:r>
              <a:rPr lang="tr-TR" altLang="tr-TR"/>
              <a:t> </a:t>
            </a:r>
            <a:r>
              <a:rPr lang="tr-TR" altLang="tr-TR" err="1"/>
              <a:t>and</a:t>
            </a:r>
            <a:r>
              <a:rPr lang="tr-TR" altLang="tr-TR"/>
              <a:t> </a:t>
            </a:r>
            <a:r>
              <a:rPr lang="tr-TR" altLang="tr-TR" err="1"/>
              <a:t>designing</a:t>
            </a:r>
            <a:r>
              <a:rPr lang="tr-TR" altLang="tr-TR"/>
              <a:t> </a:t>
            </a:r>
            <a:r>
              <a:rPr lang="tr-TR" altLang="tr-TR" err="1"/>
              <a:t>the</a:t>
            </a:r>
            <a:r>
              <a:rPr lang="tr-TR" altLang="tr-TR"/>
              <a:t> </a:t>
            </a:r>
            <a:r>
              <a:rPr lang="tr-TR" altLang="tr-TR" err="1"/>
              <a:t>circuit</a:t>
            </a:r>
            <a:endParaRPr lang="tr-TR" altLang="tr-TR"/>
          </a:p>
          <a:p>
            <a:r>
              <a:rPr lang="tr-TR" altLang="tr-TR" err="1"/>
              <a:t>Checking</a:t>
            </a:r>
            <a:r>
              <a:rPr lang="tr-TR" altLang="tr-TR"/>
              <a:t> </a:t>
            </a:r>
            <a:r>
              <a:rPr lang="tr-TR" altLang="tr-TR" err="1"/>
              <a:t>if</a:t>
            </a:r>
            <a:r>
              <a:rPr lang="tr-TR" altLang="tr-TR"/>
              <a:t> </a:t>
            </a:r>
            <a:r>
              <a:rPr lang="tr-TR" altLang="tr-TR" err="1"/>
              <a:t>the</a:t>
            </a:r>
            <a:r>
              <a:rPr lang="tr-TR" altLang="tr-TR"/>
              <a:t> </a:t>
            </a:r>
            <a:r>
              <a:rPr lang="tr-TR" altLang="tr-TR" err="1"/>
              <a:t>components</a:t>
            </a:r>
            <a:r>
              <a:rPr lang="tr-TR" altLang="tr-TR"/>
              <a:t> </a:t>
            </a:r>
            <a:r>
              <a:rPr lang="tr-TR" altLang="tr-TR" err="1"/>
              <a:t>work</a:t>
            </a:r>
            <a:endParaRPr lang="tr-TR" altLang="tr-TR"/>
          </a:p>
        </p:txBody>
      </p:sp>
    </p:spTree>
    <p:extLst>
      <p:ext uri="{BB962C8B-B14F-4D97-AF65-F5344CB8AC3E}">
        <p14:creationId xmlns:p14="http://schemas.microsoft.com/office/powerpoint/2010/main" val="3865823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a:extLst>
              <a:ext uri="{FF2B5EF4-FFF2-40B4-BE49-F238E27FC236}">
                <a16:creationId xmlns:a16="http://schemas.microsoft.com/office/drawing/2014/main" id="{DA7A7F42-F9C1-400E-8228-93728664806F}"/>
              </a:ext>
            </a:extLst>
          </p:cNvPr>
          <p:cNvSpPr>
            <a:spLocks noGrp="1" noChangeArrowheads="1"/>
          </p:cNvSpPr>
          <p:nvPr>
            <p:ph type="title"/>
          </p:nvPr>
        </p:nvSpPr>
        <p:spPr/>
        <p:txBody>
          <a:bodyPr/>
          <a:lstStyle/>
          <a:p>
            <a:r>
              <a:rPr lang="tr-TR" altLang="tr-TR" err="1"/>
              <a:t>Designing</a:t>
            </a:r>
            <a:r>
              <a:rPr lang="tr-TR" altLang="tr-TR"/>
              <a:t> a </a:t>
            </a:r>
            <a:r>
              <a:rPr lang="tr-TR" altLang="tr-TR" err="1"/>
              <a:t>Portable</a:t>
            </a:r>
            <a:r>
              <a:rPr lang="tr-TR" altLang="tr-TR"/>
              <a:t> </a:t>
            </a:r>
            <a:r>
              <a:rPr lang="tr-TR" altLang="tr-TR" err="1"/>
              <a:t>System</a:t>
            </a:r>
            <a:endParaRPr lang="tr-TR" altLang="tr-TR"/>
          </a:p>
        </p:txBody>
      </p:sp>
      <p:sp>
        <p:nvSpPr>
          <p:cNvPr id="21507" name="2 İçerik Yer Tutucusu">
            <a:extLst>
              <a:ext uri="{FF2B5EF4-FFF2-40B4-BE49-F238E27FC236}">
                <a16:creationId xmlns:a16="http://schemas.microsoft.com/office/drawing/2014/main" id="{8CC51C65-7AAB-430A-9438-DFFAABBFFAB2}"/>
              </a:ext>
            </a:extLst>
          </p:cNvPr>
          <p:cNvSpPr>
            <a:spLocks noGrp="1" noChangeArrowheads="1"/>
          </p:cNvSpPr>
          <p:nvPr>
            <p:ph idx="1"/>
          </p:nvPr>
        </p:nvSpPr>
        <p:spPr/>
        <p:txBody>
          <a:bodyPr/>
          <a:lstStyle/>
          <a:p>
            <a:r>
              <a:rPr lang="tr-TR" altLang="tr-TR"/>
              <a:t>Platform of the System</a:t>
            </a:r>
          </a:p>
          <a:p>
            <a:r>
              <a:rPr lang="tr-TR" altLang="tr-TR"/>
              <a:t>Compact system</a:t>
            </a:r>
          </a:p>
          <a:p>
            <a:r>
              <a:rPr lang="tr-TR" altLang="tr-TR"/>
              <a:t>Power Supply Circuit</a:t>
            </a:r>
          </a:p>
          <a:p>
            <a:r>
              <a:rPr lang="tr-TR" altLang="tr-TR"/>
              <a:t>Easy to switch between radars</a:t>
            </a:r>
          </a:p>
          <a:p>
            <a:r>
              <a:rPr lang="tr-TR" altLang="tr-TR"/>
              <a:t>Comparable 2.4 &amp; 5.8 GHz systems</a:t>
            </a:r>
          </a:p>
        </p:txBody>
      </p:sp>
    </p:spTree>
    <p:extLst>
      <p:ext uri="{BB962C8B-B14F-4D97-AF65-F5344CB8AC3E}">
        <p14:creationId xmlns:p14="http://schemas.microsoft.com/office/powerpoint/2010/main" val="1975485567"/>
      </p:ext>
    </p:extLst>
  </p:cSld>
  <p:clrMapOvr>
    <a:masterClrMapping/>
  </p:clrMapOvr>
</p:sld>
</file>

<file path=ppt/theme/theme1.xml><?xml version="1.0" encoding="utf-8"?>
<a:theme xmlns:a="http://schemas.openxmlformats.org/drawingml/2006/main" name="iab97">
  <a:themeElements>
    <a:clrScheme name="">
      <a:dk1>
        <a:srgbClr val="000000"/>
      </a:dk1>
      <a:lt1>
        <a:srgbClr val="FFFFFF"/>
      </a:lt1>
      <a:dk2>
        <a:srgbClr val="000082"/>
      </a:dk2>
      <a:lt2>
        <a:srgbClr val="C0C0C0"/>
      </a:lt2>
      <a:accent1>
        <a:srgbClr val="D01608"/>
      </a:accent1>
      <a:accent2>
        <a:srgbClr val="000082"/>
      </a:accent2>
      <a:accent3>
        <a:srgbClr val="FFFFFF"/>
      </a:accent3>
      <a:accent4>
        <a:srgbClr val="000000"/>
      </a:accent4>
      <a:accent5>
        <a:srgbClr val="E4ABAA"/>
      </a:accent5>
      <a:accent6>
        <a:srgbClr val="000075"/>
      </a:accent6>
      <a:hlink>
        <a:srgbClr val="00C000"/>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1" u="sng" strike="noStrike" cap="none" normalizeH="0" baseline="0" smtClean="0">
            <a:ln>
              <a:noFill/>
            </a:ln>
            <a:solidFill>
              <a:srgbClr val="003366"/>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1" u="sng" strike="noStrike" cap="none" normalizeH="0" baseline="0" smtClean="0">
            <a:ln>
              <a:noFill/>
            </a:ln>
            <a:solidFill>
              <a:srgbClr val="003366"/>
            </a:solidFill>
            <a:effectLst/>
            <a:latin typeface="Times New Roman" pitchFamily="18" charset="0"/>
          </a:defRPr>
        </a:defPPr>
      </a:lstStyle>
    </a:lnDef>
  </a:objectDefaults>
  <a:extraClrSchemeLst>
    <a:extraClrScheme>
      <a:clrScheme name="iab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ab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ab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ab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ab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ab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ab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訂設計">
  <a:themeElements>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設計">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1" u="sng" strike="noStrike" cap="none" normalizeH="0" baseline="0" smtClean="0">
            <a:ln>
              <a:noFill/>
            </a:ln>
            <a:solidFill>
              <a:srgbClr val="003366"/>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1" u="sng" strike="noStrike" cap="none" normalizeH="0" baseline="0" smtClean="0">
            <a:ln>
              <a:noFill/>
            </a:ln>
            <a:solidFill>
              <a:srgbClr val="003366"/>
            </a:solidFill>
            <a:effectLst/>
            <a:latin typeface="Times New Roman" pitchFamily="18" charset="0"/>
          </a:defRPr>
        </a:defPPr>
      </a:lstStyle>
    </a:lnDef>
  </a:objectDefaults>
  <a:extraClrSchemeLst>
    <a:extraClrScheme>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07CD1082782C8447A2E5F6674B11C69B" ma:contentTypeVersion="11" ma:contentTypeDescription="Yeni belge oluşturun." ma:contentTypeScope="" ma:versionID="703975cee1da80fed5d3b1bc68029aa2">
  <xsd:schema xmlns:xsd="http://www.w3.org/2001/XMLSchema" xmlns:xs="http://www.w3.org/2001/XMLSchema" xmlns:p="http://schemas.microsoft.com/office/2006/metadata/properties" xmlns:ns3="59cbc671-708b-4b3b-8b12-9e8bf0a0166f" xmlns:ns4="ab156fbd-f21b-4139-8aba-130042a00eb9" targetNamespace="http://schemas.microsoft.com/office/2006/metadata/properties" ma:root="true" ma:fieldsID="4f3375bc2690865b07263c6501dac1be" ns3:_="" ns4:_="">
    <xsd:import namespace="59cbc671-708b-4b3b-8b12-9e8bf0a0166f"/>
    <xsd:import namespace="ab156fbd-f21b-4139-8aba-130042a00eb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cbc671-708b-4b3b-8b12-9e8bf0a0166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156fbd-f21b-4139-8aba-130042a00eb9" elementFormDefault="qualified">
    <xsd:import namespace="http://schemas.microsoft.com/office/2006/documentManagement/types"/>
    <xsd:import namespace="http://schemas.microsoft.com/office/infopath/2007/PartnerControls"/>
    <xsd:element name="SharedWithUsers" ma:index="10" nillable="true" ma:displayName="Paylaşılanla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Ayrıntıları ile Paylaşıldı" ma:internalName="SharedWithDetails" ma:readOnly="true">
      <xsd:simpleType>
        <xsd:restriction base="dms:Note">
          <xsd:maxLength value="255"/>
        </xsd:restriction>
      </xsd:simpleType>
    </xsd:element>
    <xsd:element name="SharingHintHash" ma:index="12" nillable="true" ma:displayName="İpucu Paylaşımı Karması"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5454DE-FF1C-46B6-B3EC-05F0C62C4F77}">
  <ds:schemaRefs>
    <ds:schemaRef ds:uri="59cbc671-708b-4b3b-8b12-9e8bf0a0166f"/>
    <ds:schemaRef ds:uri="ab156fbd-f21b-4139-8aba-130042a00e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420B7C1-06B9-4B34-94C9-641327A344CB}">
  <ds:schemaRefs>
    <ds:schemaRef ds:uri="59cbc671-708b-4b3b-8b12-9e8bf0a0166f"/>
    <ds:schemaRef ds:uri="ab156fbd-f21b-4139-8aba-130042a00e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41735D8-1D6E-46D4-BC72-185103772A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TotalTime>
  <Words>4361</Words>
  <Application>Microsoft Office PowerPoint</Application>
  <PresentationFormat>Letter Paper (8.5x11 in)</PresentationFormat>
  <Paragraphs>453</Paragraphs>
  <Slides>51</Slides>
  <Notes>51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Arial</vt:lpstr>
      <vt:lpstr>Book Antiqua</vt:lpstr>
      <vt:lpstr>Calibri</vt:lpstr>
      <vt:lpstr>Times New Roman</vt:lpstr>
      <vt:lpstr>Verdana</vt:lpstr>
      <vt:lpstr>Wingdings</vt:lpstr>
      <vt:lpstr>Wingdings 2</vt:lpstr>
      <vt:lpstr>iab97</vt:lpstr>
      <vt:lpstr>自訂設計</vt:lpstr>
      <vt:lpstr>Doppler Radar Measurements</vt:lpstr>
      <vt:lpstr>OUTLINE</vt:lpstr>
      <vt:lpstr>Doppler Radars</vt:lpstr>
      <vt:lpstr>Antennas</vt:lpstr>
      <vt:lpstr>Microwave Components</vt:lpstr>
      <vt:lpstr>PROBLEM DEFINITION</vt:lpstr>
      <vt:lpstr>Measurements with a Doppler Radar</vt:lpstr>
      <vt:lpstr>Building 5.8GHz Doppler Radar</vt:lpstr>
      <vt:lpstr>Designing a Portable System</vt:lpstr>
      <vt:lpstr>Designing Additional Components</vt:lpstr>
      <vt:lpstr>Measurement of a Doppler Radar</vt:lpstr>
      <vt:lpstr>Measurement of a Doppler Radar</vt:lpstr>
      <vt:lpstr>Measurement of a Doppler Radar</vt:lpstr>
      <vt:lpstr>Measurement of a Doppler Radar</vt:lpstr>
      <vt:lpstr>Building 5.8GHz Doppler Radar</vt:lpstr>
      <vt:lpstr>Building 5.8GHz Doppler Radar</vt:lpstr>
      <vt:lpstr>Designing a Portable System</vt:lpstr>
      <vt:lpstr>Designing a Portable System</vt:lpstr>
      <vt:lpstr>Designing a Portable System</vt:lpstr>
      <vt:lpstr>Designing a Portable System</vt:lpstr>
      <vt:lpstr>Designing Additional Components</vt:lpstr>
      <vt:lpstr>Designing Additional Components</vt:lpstr>
      <vt:lpstr>Manufacturing</vt:lpstr>
      <vt:lpstr>Manufacturing</vt:lpstr>
      <vt:lpstr>Manufacturing</vt:lpstr>
      <vt:lpstr>Manufacturing</vt:lpstr>
      <vt:lpstr>Manufacturing</vt:lpstr>
      <vt:lpstr>Final Design</vt:lpstr>
      <vt:lpstr>Final Design</vt:lpstr>
      <vt:lpstr>Results</vt:lpstr>
      <vt:lpstr>System Power Outputs</vt:lpstr>
      <vt:lpstr>Radar Range</vt:lpstr>
      <vt:lpstr>Pendulum</vt:lpstr>
      <vt:lpstr>Pendulum</vt:lpstr>
      <vt:lpstr>Running</vt:lpstr>
      <vt:lpstr>Running</vt:lpstr>
      <vt:lpstr>Behind the Door (5cm) </vt:lpstr>
      <vt:lpstr>Behind the Door - 2.45</vt:lpstr>
      <vt:lpstr>Behind the Door - 5.8</vt:lpstr>
      <vt:lpstr>Behind the Wall (22cm)</vt:lpstr>
      <vt:lpstr>Behind the Wall</vt:lpstr>
      <vt:lpstr>Behind the Pillar</vt:lpstr>
      <vt:lpstr>Behind the Pillar</vt:lpstr>
      <vt:lpstr>Handrail</vt:lpstr>
      <vt:lpstr>Handrail</vt:lpstr>
      <vt:lpstr>Car Passing Through</vt:lpstr>
      <vt:lpstr>Car Passing Through</vt:lpstr>
      <vt:lpstr>Car Passing Through</vt:lpstr>
      <vt:lpstr>Overall</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Presentation</dc:title>
  <dc:creator>AHMET YASIN BULUT</dc:creator>
  <cp:lastModifiedBy>EMRE NEDIM HEPSAG</cp:lastModifiedBy>
  <cp:revision>3</cp:revision>
  <cp:lastPrinted>1999-09-29T13:28:24Z</cp:lastPrinted>
  <dcterms:created xsi:type="dcterms:W3CDTF">1998-01-23T17:03:10Z</dcterms:created>
  <dcterms:modified xsi:type="dcterms:W3CDTF">2022-06-18T17:53:59Z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0x01010007CD1082782C8447A2E5F6674B11C69B</vt:lpwstr>
  </property>
</Properties>
</file>